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83" r:id="rId12"/>
    <p:sldId id="265" r:id="rId13"/>
    <p:sldId id="267" r:id="rId14"/>
    <p:sldId id="268" r:id="rId15"/>
    <p:sldId id="269" r:id="rId16"/>
    <p:sldId id="271" r:id="rId17"/>
    <p:sldId id="273" r:id="rId18"/>
    <p:sldId id="272" r:id="rId19"/>
    <p:sldId id="270" r:id="rId20"/>
    <p:sldId id="274" r:id="rId21"/>
    <p:sldId id="275" r:id="rId22"/>
    <p:sldId id="276" r:id="rId23"/>
    <p:sldId id="277" r:id="rId24"/>
    <p:sldId id="278" r:id="rId25"/>
    <p:sldId id="280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70886685392276"/>
          <c:y val="8.6956689562533898E-2"/>
          <c:w val="0.72854433426961362"/>
          <c:h val="0.588933942946252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Sheet1!$I$1</c:f>
              <c:strCache>
                <c:ptCount val="1"/>
                <c:pt idx="0">
                  <c:v>Sequential CPU Chrome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Boids 256</c:v>
                </c:pt>
                <c:pt idx="1">
                  <c:v>Boids 1K</c:v>
                </c:pt>
                <c:pt idx="2">
                  <c:v>Boids 2K</c:v>
                </c:pt>
                <c:pt idx="3">
                  <c:v>Chain 256</c:v>
                </c:pt>
                <c:pt idx="4">
                  <c:v>Chain 4K</c:v>
                </c:pt>
                <c:pt idx="5">
                  <c:v>Chain 16K</c:v>
                </c:pt>
                <c:pt idx="6">
                  <c:v>Mandel</c:v>
                </c:pt>
                <c:pt idx="7">
                  <c:v>Reduce 256</c:v>
                </c:pt>
                <c:pt idx="8">
                  <c:v>Reduce 256K</c:v>
                </c:pt>
                <c:pt idx="9">
                  <c:v>Reduce 32M</c:v>
                </c:pt>
              </c:strCache>
            </c:strRef>
          </c:cat>
          <c:val>
            <c:numRef>
              <c:f>Sheet1!$I$2:$I$11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Sheet1!$J$1</c:f>
              <c:strCache>
                <c:ptCount val="1"/>
                <c:pt idx="0">
                  <c:v>Sequential CPU Firefox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Boids 256</c:v>
                </c:pt>
                <c:pt idx="1">
                  <c:v>Boids 1K</c:v>
                </c:pt>
                <c:pt idx="2">
                  <c:v>Boids 2K</c:v>
                </c:pt>
                <c:pt idx="3">
                  <c:v>Chain 256</c:v>
                </c:pt>
                <c:pt idx="4">
                  <c:v>Chain 4K</c:v>
                </c:pt>
                <c:pt idx="5">
                  <c:v>Chain 16K</c:v>
                </c:pt>
                <c:pt idx="6">
                  <c:v>Mandel</c:v>
                </c:pt>
                <c:pt idx="7">
                  <c:v>Reduce 256</c:v>
                </c:pt>
                <c:pt idx="8">
                  <c:v>Reduce 256K</c:v>
                </c:pt>
                <c:pt idx="9">
                  <c:v>Reduce 32M</c:v>
                </c:pt>
              </c:strCache>
            </c:strRef>
          </c:cat>
          <c:val>
            <c:numRef>
              <c:f>Sheet1!$J$2:$J$11</c:f>
              <c:numCache>
                <c:formatCode>General</c:formatCode>
                <c:ptCount val="10"/>
                <c:pt idx="0">
                  <c:v>0.33333333333333331</c:v>
                </c:pt>
                <c:pt idx="1">
                  <c:v>0.68888888888888888</c:v>
                </c:pt>
                <c:pt idx="2">
                  <c:v>0.73529411764705888</c:v>
                </c:pt>
                <c:pt idx="3">
                  <c:v>1</c:v>
                </c:pt>
                <c:pt idx="4">
                  <c:v>1.875</c:v>
                </c:pt>
                <c:pt idx="5">
                  <c:v>1.1428571428571428</c:v>
                </c:pt>
                <c:pt idx="6">
                  <c:v>0.75</c:v>
                </c:pt>
                <c:pt idx="7">
                  <c:v>0.79999999999999993</c:v>
                </c:pt>
                <c:pt idx="8">
                  <c:v>1.1954022988505748</c:v>
                </c:pt>
                <c:pt idx="9">
                  <c:v>0.85785022297401203</c:v>
                </c:pt>
              </c:numCache>
            </c:numRef>
          </c:val>
        </c:ser>
        <c:ser>
          <c:idx val="2"/>
          <c:order val="2"/>
          <c:tx>
            <c:strRef>
              <c:f>Sheet1!$K$1</c:f>
              <c:strCache>
                <c:ptCount val="1"/>
                <c:pt idx="0">
                  <c:v>ParallelJS GPU Desktop</c:v>
                </c:pt>
              </c:strCache>
            </c:strRef>
          </c:tx>
          <c:spPr>
            <a:solidFill>
              <a:srgbClr val="00B0F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Boids 256</c:v>
                </c:pt>
                <c:pt idx="1">
                  <c:v>Boids 1K</c:v>
                </c:pt>
                <c:pt idx="2">
                  <c:v>Boids 2K</c:v>
                </c:pt>
                <c:pt idx="3">
                  <c:v>Chain 256</c:v>
                </c:pt>
                <c:pt idx="4">
                  <c:v>Chain 4K</c:v>
                </c:pt>
                <c:pt idx="5">
                  <c:v>Chain 16K</c:v>
                </c:pt>
                <c:pt idx="6">
                  <c:v>Mandel</c:v>
                </c:pt>
                <c:pt idx="7">
                  <c:v>Reduce 256</c:v>
                </c:pt>
                <c:pt idx="8">
                  <c:v>Reduce 256K</c:v>
                </c:pt>
                <c:pt idx="9">
                  <c:v>Reduce 32M</c:v>
                </c:pt>
              </c:strCache>
            </c:strRef>
          </c:cat>
          <c:val>
            <c:numRef>
              <c:f>Sheet1!$K$2:$K$11</c:f>
              <c:numCache>
                <c:formatCode>General</c:formatCode>
                <c:ptCount val="10"/>
                <c:pt idx="0">
                  <c:v>0.2</c:v>
                </c:pt>
                <c:pt idx="1">
                  <c:v>5.166666666666667</c:v>
                </c:pt>
                <c:pt idx="2">
                  <c:v>17.857142857142858</c:v>
                </c:pt>
                <c:pt idx="3">
                  <c:v>0.5</c:v>
                </c:pt>
                <c:pt idx="4">
                  <c:v>5</c:v>
                </c:pt>
                <c:pt idx="5">
                  <c:v>8</c:v>
                </c:pt>
                <c:pt idx="6">
                  <c:v>8</c:v>
                </c:pt>
                <c:pt idx="7">
                  <c:v>8.5106382978723416E-2</c:v>
                </c:pt>
                <c:pt idx="8">
                  <c:v>5.3793103448275872</c:v>
                </c:pt>
                <c:pt idx="9">
                  <c:v>26.846005774783446</c:v>
                </c:pt>
              </c:numCache>
            </c:numRef>
          </c:val>
        </c:ser>
        <c:ser>
          <c:idx val="3"/>
          <c:order val="3"/>
          <c:tx>
            <c:strRef>
              <c:f>Sheet1!$L$1</c:f>
              <c:strCache>
                <c:ptCount val="1"/>
                <c:pt idx="0">
                  <c:v>ParallelJS GPU Laptop</c:v>
                </c:pt>
              </c:strCache>
            </c:strRef>
          </c:tx>
          <c:spPr>
            <a:solidFill>
              <a:srgbClr val="FF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Boids 256</c:v>
                </c:pt>
                <c:pt idx="1">
                  <c:v>Boids 1K</c:v>
                </c:pt>
                <c:pt idx="2">
                  <c:v>Boids 2K</c:v>
                </c:pt>
                <c:pt idx="3">
                  <c:v>Chain 256</c:v>
                </c:pt>
                <c:pt idx="4">
                  <c:v>Chain 4K</c:v>
                </c:pt>
                <c:pt idx="5">
                  <c:v>Chain 16K</c:v>
                </c:pt>
                <c:pt idx="6">
                  <c:v>Mandel</c:v>
                </c:pt>
                <c:pt idx="7">
                  <c:v>Reduce 256</c:v>
                </c:pt>
                <c:pt idx="8">
                  <c:v>Reduce 256K</c:v>
                </c:pt>
                <c:pt idx="9">
                  <c:v>Reduce 32M</c:v>
                </c:pt>
              </c:strCache>
            </c:strRef>
          </c:cat>
          <c:val>
            <c:numRef>
              <c:f>Sheet1!$L$2:$L$11</c:f>
              <c:numCache>
                <c:formatCode>General</c:formatCode>
                <c:ptCount val="10"/>
                <c:pt idx="0">
                  <c:v>0.16666666666666666</c:v>
                </c:pt>
                <c:pt idx="1">
                  <c:v>3.875</c:v>
                </c:pt>
                <c:pt idx="2">
                  <c:v>13.888888888888889</c:v>
                </c:pt>
                <c:pt idx="3">
                  <c:v>0.33333333333333331</c:v>
                </c:pt>
                <c:pt idx="4">
                  <c:v>3.75</c:v>
                </c:pt>
                <c:pt idx="5">
                  <c:v>6.4</c:v>
                </c:pt>
                <c:pt idx="6">
                  <c:v>4.5</c:v>
                </c:pt>
                <c:pt idx="7">
                  <c:v>7.0175438596491238E-2</c:v>
                </c:pt>
                <c:pt idx="8">
                  <c:v>4.8</c:v>
                </c:pt>
                <c:pt idx="9">
                  <c:v>22.695687550854355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69893056"/>
        <c:axId val="-669881088"/>
      </c:barChart>
      <c:catAx>
        <c:axId val="-66989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2700000" vert="horz"/>
          <a:lstStyle/>
          <a:p>
            <a:pPr>
              <a:defRPr/>
            </a:pPr>
            <a:endParaRPr lang="en-US"/>
          </a:p>
        </c:txPr>
        <c:crossAx val="-669881088"/>
        <c:crosses val="autoZero"/>
        <c:auto val="1"/>
        <c:lblAlgn val="ctr"/>
        <c:lblOffset val="100"/>
        <c:noMultiLvlLbl val="0"/>
      </c:catAx>
      <c:valAx>
        <c:axId val="-66988108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Speedup</a:t>
                </a:r>
              </a:p>
            </c:rich>
          </c:tx>
          <c:layout>
            <c:manualLayout>
              <c:xMode val="edge"/>
              <c:yMode val="edge"/>
              <c:x val="1.0253718285214349E-2"/>
              <c:y val="0.3015513574637162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-6698930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7243840442724663"/>
          <c:y val="8.6956521739130432E-2"/>
          <c:w val="0.45191280693270658"/>
          <c:h val="0.26877470355731226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86891953080604"/>
          <c:y val="7.1917928480054849E-2"/>
          <c:w val="0.84720950575011533"/>
          <c:h val="0.6322838692416487"/>
        </c:manualLayout>
      </c:layout>
      <c:scatterChart>
        <c:scatterStyle val="smoothMarker"/>
        <c:varyColors val="0"/>
        <c:ser>
          <c:idx val="1"/>
          <c:order val="0"/>
          <c:tx>
            <c:strRef>
              <c:f>Sheet2!$D$1</c:f>
              <c:strCache>
                <c:ptCount val="1"/>
                <c:pt idx="0">
                  <c:v>ParallelJS GPU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Sheet2!$A$2:$A$25</c:f>
              <c:numCache>
                <c:formatCode>General</c:formatCode>
                <c:ptCount val="2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  <c:pt idx="11">
                  <c:v>8192</c:v>
                </c:pt>
                <c:pt idx="12">
                  <c:v>16384</c:v>
                </c:pt>
                <c:pt idx="13">
                  <c:v>32768</c:v>
                </c:pt>
                <c:pt idx="14">
                  <c:v>65536</c:v>
                </c:pt>
                <c:pt idx="15">
                  <c:v>131072</c:v>
                </c:pt>
                <c:pt idx="16">
                  <c:v>262144</c:v>
                </c:pt>
                <c:pt idx="17">
                  <c:v>524288</c:v>
                </c:pt>
                <c:pt idx="18">
                  <c:v>1048576</c:v>
                </c:pt>
                <c:pt idx="19">
                  <c:v>2097152</c:v>
                </c:pt>
                <c:pt idx="20">
                  <c:v>4194304</c:v>
                </c:pt>
                <c:pt idx="21">
                  <c:v>8388608</c:v>
                </c:pt>
                <c:pt idx="22">
                  <c:v>16777216</c:v>
                </c:pt>
                <c:pt idx="23">
                  <c:v>33554432</c:v>
                </c:pt>
              </c:numCache>
            </c:numRef>
          </c:xVal>
          <c:yVal>
            <c:numRef>
              <c:f>Sheet2!$D$2:$D$25</c:f>
              <c:numCache>
                <c:formatCode>General</c:formatCode>
                <c:ptCount val="24"/>
                <c:pt idx="0">
                  <c:v>0.52</c:v>
                </c:pt>
                <c:pt idx="1">
                  <c:v>0.54</c:v>
                </c:pt>
                <c:pt idx="2">
                  <c:v>0.57999999999999996</c:v>
                </c:pt>
                <c:pt idx="3">
                  <c:v>0.61</c:v>
                </c:pt>
                <c:pt idx="4">
                  <c:v>0.6</c:v>
                </c:pt>
                <c:pt idx="5">
                  <c:v>0.5</c:v>
                </c:pt>
                <c:pt idx="6">
                  <c:v>0.56999999999999995</c:v>
                </c:pt>
                <c:pt idx="7">
                  <c:v>0.68</c:v>
                </c:pt>
                <c:pt idx="8">
                  <c:v>0.61</c:v>
                </c:pt>
                <c:pt idx="9">
                  <c:v>0.59</c:v>
                </c:pt>
                <c:pt idx="10">
                  <c:v>0.65</c:v>
                </c:pt>
                <c:pt idx="11">
                  <c:v>0.61</c:v>
                </c:pt>
                <c:pt idx="12">
                  <c:v>0.59</c:v>
                </c:pt>
                <c:pt idx="13">
                  <c:v>0.55000000000000004</c:v>
                </c:pt>
                <c:pt idx="14">
                  <c:v>0.59</c:v>
                </c:pt>
                <c:pt idx="15">
                  <c:v>0.72</c:v>
                </c:pt>
                <c:pt idx="16">
                  <c:v>0.65</c:v>
                </c:pt>
                <c:pt idx="17">
                  <c:v>0.71</c:v>
                </c:pt>
                <c:pt idx="18">
                  <c:v>0.96</c:v>
                </c:pt>
                <c:pt idx="19">
                  <c:v>1.35</c:v>
                </c:pt>
                <c:pt idx="20">
                  <c:v>2.11</c:v>
                </c:pt>
                <c:pt idx="21">
                  <c:v>3.53</c:v>
                </c:pt>
                <c:pt idx="22">
                  <c:v>6.45</c:v>
                </c:pt>
                <c:pt idx="23">
                  <c:v>12.29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Sheet2!$F$1</c:f>
              <c:strCache>
                <c:ptCount val="1"/>
                <c:pt idx="0">
                  <c:v>Native Cuda</c:v>
                </c:pt>
              </c:strCache>
            </c:strRef>
          </c:tx>
          <c:spPr>
            <a:ln w="12700">
              <a:solidFill>
                <a:srgbClr val="7030A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7030A0"/>
                </a:solidFill>
                <a:prstDash val="solid"/>
              </a:ln>
            </c:spPr>
          </c:marker>
          <c:xVal>
            <c:numRef>
              <c:f>Sheet2!$A$2:$A$25</c:f>
              <c:numCache>
                <c:formatCode>General</c:formatCode>
                <c:ptCount val="2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  <c:pt idx="11">
                  <c:v>8192</c:v>
                </c:pt>
                <c:pt idx="12">
                  <c:v>16384</c:v>
                </c:pt>
                <c:pt idx="13">
                  <c:v>32768</c:v>
                </c:pt>
                <c:pt idx="14">
                  <c:v>65536</c:v>
                </c:pt>
                <c:pt idx="15">
                  <c:v>131072</c:v>
                </c:pt>
                <c:pt idx="16">
                  <c:v>262144</c:v>
                </c:pt>
                <c:pt idx="17">
                  <c:v>524288</c:v>
                </c:pt>
                <c:pt idx="18">
                  <c:v>1048576</c:v>
                </c:pt>
                <c:pt idx="19">
                  <c:v>2097152</c:v>
                </c:pt>
                <c:pt idx="20">
                  <c:v>4194304</c:v>
                </c:pt>
                <c:pt idx="21">
                  <c:v>8388608</c:v>
                </c:pt>
                <c:pt idx="22">
                  <c:v>16777216</c:v>
                </c:pt>
                <c:pt idx="23">
                  <c:v>33554432</c:v>
                </c:pt>
              </c:numCache>
            </c:numRef>
          </c:xVal>
          <c:yVal>
            <c:numRef>
              <c:f>Sheet2!$F$2:$F$25</c:f>
              <c:numCache>
                <c:formatCode>General</c:formatCode>
                <c:ptCount val="24"/>
                <c:pt idx="0">
                  <c:v>0.05</c:v>
                </c:pt>
                <c:pt idx="1">
                  <c:v>0.1</c:v>
                </c:pt>
                <c:pt idx="2">
                  <c:v>0.09</c:v>
                </c:pt>
                <c:pt idx="3">
                  <c:v>0.04</c:v>
                </c:pt>
                <c:pt idx="4">
                  <c:v>0.06</c:v>
                </c:pt>
                <c:pt idx="5">
                  <c:v>0.05</c:v>
                </c:pt>
                <c:pt idx="6">
                  <c:v>0.05</c:v>
                </c:pt>
                <c:pt idx="7">
                  <c:v>0.06</c:v>
                </c:pt>
                <c:pt idx="8">
                  <c:v>0.06</c:v>
                </c:pt>
                <c:pt idx="9">
                  <c:v>0.06</c:v>
                </c:pt>
                <c:pt idx="10">
                  <c:v>0.11</c:v>
                </c:pt>
                <c:pt idx="11">
                  <c:v>0.12</c:v>
                </c:pt>
                <c:pt idx="12">
                  <c:v>0.14000000000000001</c:v>
                </c:pt>
                <c:pt idx="13">
                  <c:v>0.14000000000000001</c:v>
                </c:pt>
                <c:pt idx="14">
                  <c:v>0.09</c:v>
                </c:pt>
                <c:pt idx="15">
                  <c:v>0.12</c:v>
                </c:pt>
                <c:pt idx="16">
                  <c:v>0.16</c:v>
                </c:pt>
                <c:pt idx="17">
                  <c:v>0.26</c:v>
                </c:pt>
                <c:pt idx="18">
                  <c:v>0.44</c:v>
                </c:pt>
                <c:pt idx="19">
                  <c:v>0.8</c:v>
                </c:pt>
                <c:pt idx="20">
                  <c:v>1.57</c:v>
                </c:pt>
                <c:pt idx="21">
                  <c:v>3.05</c:v>
                </c:pt>
                <c:pt idx="22">
                  <c:v>5.96</c:v>
                </c:pt>
                <c:pt idx="23">
                  <c:v>12.17</c:v>
                </c:pt>
              </c:numCache>
            </c:numRef>
          </c:yVal>
          <c:smooth val="1"/>
        </c:ser>
        <c:ser>
          <c:idx val="3"/>
          <c:order val="2"/>
          <c:tx>
            <c:strRef>
              <c:f>Sheet2!$G$1</c:f>
              <c:strCache>
                <c:ptCount val="1"/>
                <c:pt idx="0">
                  <c:v>Cub</c:v>
                </c:pt>
              </c:strCache>
            </c:strRef>
          </c:tx>
          <c:spPr>
            <a:ln w="12700">
              <a:solidFill>
                <a:srgbClr val="00B05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B050"/>
              </a:solidFill>
              <a:ln>
                <a:noFill/>
              </a:ln>
            </c:spPr>
          </c:marker>
          <c:xVal>
            <c:numRef>
              <c:f>Sheet2!$A$2:$A$25</c:f>
              <c:numCache>
                <c:formatCode>General</c:formatCode>
                <c:ptCount val="24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  <c:pt idx="6">
                  <c:v>256</c:v>
                </c:pt>
                <c:pt idx="7">
                  <c:v>512</c:v>
                </c:pt>
                <c:pt idx="8">
                  <c:v>1024</c:v>
                </c:pt>
                <c:pt idx="9">
                  <c:v>2048</c:v>
                </c:pt>
                <c:pt idx="10">
                  <c:v>4096</c:v>
                </c:pt>
                <c:pt idx="11">
                  <c:v>8192</c:v>
                </c:pt>
                <c:pt idx="12">
                  <c:v>16384</c:v>
                </c:pt>
                <c:pt idx="13">
                  <c:v>32768</c:v>
                </c:pt>
                <c:pt idx="14">
                  <c:v>65536</c:v>
                </c:pt>
                <c:pt idx="15">
                  <c:v>131072</c:v>
                </c:pt>
                <c:pt idx="16">
                  <c:v>262144</c:v>
                </c:pt>
                <c:pt idx="17">
                  <c:v>524288</c:v>
                </c:pt>
                <c:pt idx="18">
                  <c:v>1048576</c:v>
                </c:pt>
                <c:pt idx="19">
                  <c:v>2097152</c:v>
                </c:pt>
                <c:pt idx="20">
                  <c:v>4194304</c:v>
                </c:pt>
                <c:pt idx="21">
                  <c:v>8388608</c:v>
                </c:pt>
                <c:pt idx="22">
                  <c:v>16777216</c:v>
                </c:pt>
                <c:pt idx="23">
                  <c:v>33554432</c:v>
                </c:pt>
              </c:numCache>
            </c:numRef>
          </c:xVal>
          <c:yVal>
            <c:numRef>
              <c:f>Sheet2!$G$2:$G$25</c:f>
              <c:numCache>
                <c:formatCode>General</c:formatCode>
                <c:ptCount val="24"/>
                <c:pt idx="0">
                  <c:v>0.15</c:v>
                </c:pt>
                <c:pt idx="1">
                  <c:v>0.09</c:v>
                </c:pt>
                <c:pt idx="2">
                  <c:v>0.1</c:v>
                </c:pt>
                <c:pt idx="3">
                  <c:v>7.0000000000000007E-2</c:v>
                </c:pt>
                <c:pt idx="4">
                  <c:v>0.15</c:v>
                </c:pt>
                <c:pt idx="5">
                  <c:v>7.0000000000000007E-2</c:v>
                </c:pt>
                <c:pt idx="6">
                  <c:v>0.2</c:v>
                </c:pt>
                <c:pt idx="7">
                  <c:v>0.08</c:v>
                </c:pt>
                <c:pt idx="8">
                  <c:v>0.08</c:v>
                </c:pt>
                <c:pt idx="9">
                  <c:v>0.09</c:v>
                </c:pt>
                <c:pt idx="10">
                  <c:v>0.09</c:v>
                </c:pt>
                <c:pt idx="11">
                  <c:v>0.09</c:v>
                </c:pt>
                <c:pt idx="12">
                  <c:v>0.16</c:v>
                </c:pt>
                <c:pt idx="13">
                  <c:v>0.09</c:v>
                </c:pt>
                <c:pt idx="14">
                  <c:v>0.16</c:v>
                </c:pt>
                <c:pt idx="15">
                  <c:v>0.18</c:v>
                </c:pt>
                <c:pt idx="16">
                  <c:v>0.25</c:v>
                </c:pt>
                <c:pt idx="17">
                  <c:v>0.28000000000000003</c:v>
                </c:pt>
                <c:pt idx="18">
                  <c:v>0.53</c:v>
                </c:pt>
                <c:pt idx="19">
                  <c:v>0.85</c:v>
                </c:pt>
                <c:pt idx="20">
                  <c:v>1.62</c:v>
                </c:pt>
                <c:pt idx="21">
                  <c:v>3.05</c:v>
                </c:pt>
                <c:pt idx="22">
                  <c:v>5.94</c:v>
                </c:pt>
                <c:pt idx="23">
                  <c:v>11.7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669892512"/>
        <c:axId val="-669891968"/>
      </c:scatterChart>
      <c:valAx>
        <c:axId val="-669892512"/>
        <c:scaling>
          <c:logBase val="10"/>
          <c:orientation val="minMax"/>
          <c:max val="1000000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Input Size</a:t>
                </a:r>
              </a:p>
            </c:rich>
          </c:tx>
          <c:layout>
            <c:manualLayout>
              <c:xMode val="edge"/>
              <c:yMode val="edge"/>
              <c:x val="0.47535257166853168"/>
              <c:y val="0.92104415999032174"/>
            </c:manualLayout>
          </c:layout>
          <c:overlay val="0"/>
          <c:spPr>
            <a:noFill/>
            <a:ln w="25400">
              <a:noFill/>
            </a:ln>
          </c:spPr>
        </c:title>
        <c:numFmt formatCode="0E+0" sourceLinked="0"/>
        <c:majorTickMark val="out"/>
        <c:minorTickMark val="none"/>
        <c:tickLblPos val="nextTo"/>
        <c:spPr>
          <a:ln w="6350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-669891968"/>
        <c:crosses val="autoZero"/>
        <c:crossBetween val="midCat"/>
        <c:majorUnit val="10"/>
      </c:valAx>
      <c:valAx>
        <c:axId val="-669891968"/>
        <c:scaling>
          <c:orientation val="minMax"/>
          <c:max val="13"/>
          <c:min val="0"/>
        </c:scaling>
        <c:delete val="0"/>
        <c:axPos val="l"/>
        <c:majorGridlines>
          <c:spPr>
            <a:ln w="3175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(ms)</a:t>
                </a:r>
              </a:p>
            </c:rich>
          </c:tx>
          <c:layout>
            <c:manualLayout>
              <c:xMode val="edge"/>
              <c:yMode val="edge"/>
              <c:x val="0"/>
              <c:y val="0.1599416237396791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63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-669892512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2641509433962266"/>
          <c:y val="5.2354350256536702E-2"/>
          <c:w val="0.32128540900578645"/>
          <c:h val="0.24896618964697945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 Unicode MS"/>
          <a:ea typeface="Arial Unicode MS"/>
          <a:cs typeface="Arial Unicode MS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E17B0-A38C-436D-A099-5121E4CBCA4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E6646-9E58-4733-BE0C-3A74E51F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50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E6646-9E58-4733-BE0C-3A74E51F1F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05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6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xfrm>
            <a:off x="8618539" y="6629401"/>
            <a:ext cx="512762" cy="211139"/>
          </a:xfrm>
          <a:ln/>
        </p:spPr>
        <p:txBody>
          <a:bodyPr/>
          <a:lstStyle>
            <a:lvl1pPr>
              <a:defRPr/>
            </a:lvl1pPr>
          </a:lstStyle>
          <a:p>
            <a:fld id="{32B940DE-7A90-405A-9920-AA7AA1B654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629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940DE-7A90-405A-9920-AA7AA1B65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1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473075"/>
            <a:ext cx="2125662" cy="56546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663" y="473075"/>
            <a:ext cx="6229350" cy="56546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940DE-7A90-405A-9920-AA7AA1B65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33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7" y="473076"/>
            <a:ext cx="8499475" cy="944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3" y="1600201"/>
            <a:ext cx="8507412" cy="452755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940DE-7A90-405A-9920-AA7AA1B65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7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HT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0258" y="2987056"/>
            <a:ext cx="4572000" cy="365760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350" i="1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281524" y="3466022"/>
            <a:ext cx="4572000" cy="914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75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95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2" y="381000"/>
            <a:ext cx="8499475" cy="9574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3" y="1457739"/>
            <a:ext cx="8507412" cy="467001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8632827" y="6621466"/>
            <a:ext cx="511175" cy="2365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B940DE-7A90-405A-9920-AA7AA1B65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37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xfrm>
            <a:off x="8631238" y="6591302"/>
            <a:ext cx="512762" cy="274639"/>
          </a:xfrm>
          <a:ln/>
        </p:spPr>
        <p:txBody>
          <a:bodyPr/>
          <a:lstStyle>
            <a:lvl1pPr>
              <a:defRPr/>
            </a:lvl1pPr>
          </a:lstStyle>
          <a:p>
            <a:fld id="{32B940DE-7A90-405A-9920-AA7AA1B65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1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664" y="1600201"/>
            <a:ext cx="4176712" cy="45275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600201"/>
            <a:ext cx="4178300" cy="45275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xfrm>
            <a:off x="8631238" y="6616702"/>
            <a:ext cx="512762" cy="249239"/>
          </a:xfrm>
          <a:ln/>
        </p:spPr>
        <p:txBody>
          <a:bodyPr/>
          <a:lstStyle>
            <a:lvl1pPr>
              <a:defRPr/>
            </a:lvl1pPr>
          </a:lstStyle>
          <a:p>
            <a:fld id="{32B940DE-7A90-405A-9920-AA7AA1B65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29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0"/>
          </p:nvPr>
        </p:nvSpPr>
        <p:spPr>
          <a:xfrm>
            <a:off x="8631238" y="6629401"/>
            <a:ext cx="512762" cy="236539"/>
          </a:xfrm>
          <a:ln/>
        </p:spPr>
        <p:txBody>
          <a:bodyPr/>
          <a:lstStyle>
            <a:lvl1pPr>
              <a:defRPr/>
            </a:lvl1pPr>
          </a:lstStyle>
          <a:p>
            <a:fld id="{32B940DE-7A90-405A-9920-AA7AA1B65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75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7" y="473076"/>
            <a:ext cx="8499475" cy="5175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0"/>
          </p:nvPr>
        </p:nvSpPr>
        <p:spPr>
          <a:xfrm>
            <a:off x="8631238" y="6616702"/>
            <a:ext cx="512762" cy="249239"/>
          </a:xfrm>
          <a:ln/>
        </p:spPr>
        <p:txBody>
          <a:bodyPr/>
          <a:lstStyle>
            <a:lvl1pPr>
              <a:defRPr/>
            </a:lvl1pPr>
          </a:lstStyle>
          <a:p>
            <a:fld id="{32B940DE-7A90-405A-9920-AA7AA1B65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1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idx="10"/>
          </p:nvPr>
        </p:nvSpPr>
        <p:spPr>
          <a:xfrm>
            <a:off x="8631238" y="6629401"/>
            <a:ext cx="512762" cy="236539"/>
          </a:xfrm>
          <a:ln/>
        </p:spPr>
        <p:txBody>
          <a:bodyPr/>
          <a:lstStyle>
            <a:lvl1pPr>
              <a:defRPr/>
            </a:lvl1pPr>
          </a:lstStyle>
          <a:p>
            <a:fld id="{32B940DE-7A90-405A-9920-AA7AA1B65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78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xfrm>
            <a:off x="8631238" y="6616702"/>
            <a:ext cx="512762" cy="249239"/>
          </a:xfrm>
          <a:ln/>
        </p:spPr>
        <p:txBody>
          <a:bodyPr/>
          <a:lstStyle>
            <a:lvl1pPr>
              <a:defRPr/>
            </a:lvl1pPr>
          </a:lstStyle>
          <a:p>
            <a:fld id="{32B940DE-7A90-405A-9920-AA7AA1B65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07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940DE-7A90-405A-9920-AA7AA1B65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2427" y="473076"/>
            <a:ext cx="8499475" cy="94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7663" y="1600201"/>
            <a:ext cx="8507412" cy="452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dirty="0" smtClean="0"/>
              <a:t>Click to edit the outline text format</a:t>
            </a:r>
          </a:p>
          <a:p>
            <a:pPr lvl="1"/>
            <a:r>
              <a:rPr lang="en-GB" altLang="zh-CN" dirty="0" smtClean="0"/>
              <a:t>Second Outline Level</a:t>
            </a:r>
          </a:p>
          <a:p>
            <a:pPr lvl="2"/>
            <a:r>
              <a:rPr lang="en-GB" altLang="zh-CN" dirty="0" smtClean="0"/>
              <a:t>Third Outline Level</a:t>
            </a:r>
          </a:p>
          <a:p>
            <a:pPr lvl="3"/>
            <a:r>
              <a:rPr lang="en-GB" altLang="zh-CN" dirty="0" smtClean="0"/>
              <a:t>Fourth Outline Level</a:t>
            </a:r>
          </a:p>
          <a:p>
            <a:pPr lvl="4"/>
            <a:r>
              <a:rPr lang="en-GB" altLang="zh-CN" dirty="0" smtClean="0"/>
              <a:t>Fifth Outline Level</a:t>
            </a:r>
          </a:p>
          <a:p>
            <a:pPr lvl="4"/>
            <a:r>
              <a:rPr lang="en-GB" altLang="zh-CN" dirty="0" smtClean="0"/>
              <a:t>Sixth Outline Level</a:t>
            </a:r>
          </a:p>
          <a:p>
            <a:pPr lvl="4"/>
            <a:r>
              <a:rPr lang="en-GB" altLang="zh-CN" dirty="0" smtClean="0"/>
              <a:t>Seventh Outline Level</a:t>
            </a:r>
          </a:p>
          <a:p>
            <a:pPr lvl="4"/>
            <a:r>
              <a:rPr lang="en-GB" altLang="zh-CN" dirty="0" smtClean="0"/>
              <a:t>Eighth Outline Level</a:t>
            </a:r>
          </a:p>
          <a:p>
            <a:pPr lvl="4"/>
            <a:r>
              <a:rPr lang="en-GB" altLang="zh-CN" dirty="0" smtClean="0"/>
              <a:t>Ninth Outline Level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904164" y="6624638"/>
            <a:ext cx="1239837" cy="233362"/>
          </a:xfrm>
          <a:prstGeom prst="rect">
            <a:avLst/>
          </a:prstGeom>
          <a:solidFill>
            <a:srgbClr val="366AA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Clr>
                <a:srgbClr val="080808"/>
              </a:buClr>
              <a:buSzPct val="100000"/>
              <a:buFont typeface="Tahoma" charset="0"/>
              <a:buNone/>
              <a:defRPr/>
            </a:pPr>
            <a:endParaRPr lang="en-US" sz="1350">
              <a:latin typeface="Ariel" charset="0"/>
              <a:ea typeface="+mn-ea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993064" y="6651625"/>
            <a:ext cx="617537" cy="180976"/>
            <a:chOff x="7315200" y="5867400"/>
            <a:chExt cx="617539" cy="180976"/>
          </a:xfrm>
        </p:grpSpPr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>
              <a:off x="7315200" y="5868988"/>
              <a:ext cx="153987" cy="177801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330 w 394"/>
                <a:gd name="T5" fmla="*/ 403 h 436"/>
                <a:gd name="T6" fmla="*/ 267 w 394"/>
                <a:gd name="T7" fmla="*/ 424 h 436"/>
                <a:gd name="T8" fmla="*/ 218 w 394"/>
                <a:gd name="T9" fmla="*/ 433 h 436"/>
                <a:gd name="T10" fmla="*/ 182 w 394"/>
                <a:gd name="T11" fmla="*/ 436 h 436"/>
                <a:gd name="T12" fmla="*/ 143 w 394"/>
                <a:gd name="T13" fmla="*/ 433 h 436"/>
                <a:gd name="T14" fmla="*/ 116 w 394"/>
                <a:gd name="T15" fmla="*/ 426 h 436"/>
                <a:gd name="T16" fmla="*/ 85 w 394"/>
                <a:gd name="T17" fmla="*/ 412 h 436"/>
                <a:gd name="T18" fmla="*/ 50 w 394"/>
                <a:gd name="T19" fmla="*/ 385 h 436"/>
                <a:gd name="T20" fmla="*/ 29 w 394"/>
                <a:gd name="T21" fmla="*/ 357 h 436"/>
                <a:gd name="T22" fmla="*/ 17 w 394"/>
                <a:gd name="T23" fmla="*/ 333 h 436"/>
                <a:gd name="T24" fmla="*/ 5 w 394"/>
                <a:gd name="T25" fmla="*/ 286 h 436"/>
                <a:gd name="T26" fmla="*/ 2 w 394"/>
                <a:gd name="T27" fmla="*/ 230 h 436"/>
                <a:gd name="T28" fmla="*/ 8 w 394"/>
                <a:gd name="T29" fmla="*/ 178 h 436"/>
                <a:gd name="T30" fmla="*/ 23 w 394"/>
                <a:gd name="T31" fmla="*/ 131 h 436"/>
                <a:gd name="T32" fmla="*/ 38 w 394"/>
                <a:gd name="T33" fmla="*/ 100 h 436"/>
                <a:gd name="T34" fmla="*/ 59 w 394"/>
                <a:gd name="T35" fmla="*/ 73 h 436"/>
                <a:gd name="T36" fmla="*/ 86 w 394"/>
                <a:gd name="T37" fmla="*/ 48 h 436"/>
                <a:gd name="T38" fmla="*/ 125 w 394"/>
                <a:gd name="T39" fmla="*/ 24 h 436"/>
                <a:gd name="T40" fmla="*/ 173 w 394"/>
                <a:gd name="T41" fmla="*/ 9 h 436"/>
                <a:gd name="T42" fmla="*/ 212 w 394"/>
                <a:gd name="T43" fmla="*/ 2 h 436"/>
                <a:gd name="T44" fmla="*/ 256 w 394"/>
                <a:gd name="T45" fmla="*/ 0 h 436"/>
                <a:gd name="T46" fmla="*/ 300 w 394"/>
                <a:gd name="T47" fmla="*/ 3 h 436"/>
                <a:gd name="T48" fmla="*/ 334 w 394"/>
                <a:gd name="T49" fmla="*/ 11 h 436"/>
                <a:gd name="T50" fmla="*/ 361 w 394"/>
                <a:gd name="T51" fmla="*/ 26 h 436"/>
                <a:gd name="T52" fmla="*/ 381 w 394"/>
                <a:gd name="T53" fmla="*/ 47 h 436"/>
                <a:gd name="T54" fmla="*/ 390 w 394"/>
                <a:gd name="T55" fmla="*/ 64 h 436"/>
                <a:gd name="T56" fmla="*/ 364 w 394"/>
                <a:gd name="T57" fmla="*/ 116 h 436"/>
                <a:gd name="T58" fmla="*/ 322 w 394"/>
                <a:gd name="T59" fmla="*/ 145 h 436"/>
                <a:gd name="T60" fmla="*/ 319 w 394"/>
                <a:gd name="T61" fmla="*/ 112 h 436"/>
                <a:gd name="T62" fmla="*/ 312 w 394"/>
                <a:gd name="T63" fmla="*/ 82 h 436"/>
                <a:gd name="T64" fmla="*/ 297 w 394"/>
                <a:gd name="T65" fmla="*/ 54 h 436"/>
                <a:gd name="T66" fmla="*/ 277 w 394"/>
                <a:gd name="T67" fmla="*/ 35 h 436"/>
                <a:gd name="T68" fmla="*/ 252 w 394"/>
                <a:gd name="T69" fmla="*/ 26 h 436"/>
                <a:gd name="T70" fmla="*/ 218 w 394"/>
                <a:gd name="T71" fmla="*/ 24 h 436"/>
                <a:gd name="T72" fmla="*/ 199 w 394"/>
                <a:gd name="T73" fmla="*/ 29 h 436"/>
                <a:gd name="T74" fmla="*/ 181 w 394"/>
                <a:gd name="T75" fmla="*/ 36 h 436"/>
                <a:gd name="T76" fmla="*/ 160 w 394"/>
                <a:gd name="T77" fmla="*/ 53 h 436"/>
                <a:gd name="T78" fmla="*/ 133 w 394"/>
                <a:gd name="T79" fmla="*/ 88 h 436"/>
                <a:gd name="T80" fmla="*/ 116 w 394"/>
                <a:gd name="T81" fmla="*/ 134 h 436"/>
                <a:gd name="T82" fmla="*/ 107 w 394"/>
                <a:gd name="T83" fmla="*/ 190 h 436"/>
                <a:gd name="T84" fmla="*/ 109 w 394"/>
                <a:gd name="T85" fmla="*/ 250 h 436"/>
                <a:gd name="T86" fmla="*/ 122 w 394"/>
                <a:gd name="T87" fmla="*/ 301 h 436"/>
                <a:gd name="T88" fmla="*/ 133 w 394"/>
                <a:gd name="T89" fmla="*/ 324 h 436"/>
                <a:gd name="T90" fmla="*/ 145 w 394"/>
                <a:gd name="T91" fmla="*/ 343 h 436"/>
                <a:gd name="T92" fmla="*/ 167 w 394"/>
                <a:gd name="T93" fmla="*/ 364 h 436"/>
                <a:gd name="T94" fmla="*/ 191 w 394"/>
                <a:gd name="T95" fmla="*/ 379 h 436"/>
                <a:gd name="T96" fmla="*/ 236 w 394"/>
                <a:gd name="T97" fmla="*/ 390 h 436"/>
                <a:gd name="T98" fmla="*/ 280 w 394"/>
                <a:gd name="T99" fmla="*/ 388 h 436"/>
                <a:gd name="T100" fmla="*/ 343 w 394"/>
                <a:gd name="T101" fmla="*/ 372 h 436"/>
                <a:gd name="T102" fmla="*/ 381 w 394"/>
                <a:gd name="T103" fmla="*/ 378 h 436"/>
                <a:gd name="T104" fmla="*/ 0 w 394"/>
                <a:gd name="T105" fmla="*/ 0 h 436"/>
                <a:gd name="T106" fmla="*/ 394 w 394"/>
                <a:gd name="T107" fmla="*/ 436 h 436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394" h="436">
                  <a:moveTo>
                    <a:pt x="381" y="378"/>
                  </a:moveTo>
                  <a:lnTo>
                    <a:pt x="355" y="391"/>
                  </a:lnTo>
                  <a:lnTo>
                    <a:pt x="330" y="403"/>
                  </a:lnTo>
                  <a:lnTo>
                    <a:pt x="304" y="412"/>
                  </a:lnTo>
                  <a:lnTo>
                    <a:pt x="279" y="421"/>
                  </a:lnTo>
                  <a:lnTo>
                    <a:pt x="267" y="424"/>
                  </a:lnTo>
                  <a:lnTo>
                    <a:pt x="255" y="427"/>
                  </a:lnTo>
                  <a:lnTo>
                    <a:pt x="230" y="432"/>
                  </a:lnTo>
                  <a:lnTo>
                    <a:pt x="218" y="433"/>
                  </a:lnTo>
                  <a:lnTo>
                    <a:pt x="206" y="435"/>
                  </a:lnTo>
                  <a:lnTo>
                    <a:pt x="194" y="436"/>
                  </a:lnTo>
                  <a:lnTo>
                    <a:pt x="182" y="436"/>
                  </a:lnTo>
                  <a:lnTo>
                    <a:pt x="163" y="435"/>
                  </a:lnTo>
                  <a:lnTo>
                    <a:pt x="152" y="435"/>
                  </a:lnTo>
                  <a:lnTo>
                    <a:pt x="143" y="433"/>
                  </a:lnTo>
                  <a:lnTo>
                    <a:pt x="134" y="432"/>
                  </a:lnTo>
                  <a:lnTo>
                    <a:pt x="125" y="429"/>
                  </a:lnTo>
                  <a:lnTo>
                    <a:pt x="116" y="426"/>
                  </a:lnTo>
                  <a:lnTo>
                    <a:pt x="107" y="423"/>
                  </a:lnTo>
                  <a:lnTo>
                    <a:pt x="92" y="415"/>
                  </a:lnTo>
                  <a:lnTo>
                    <a:pt x="85" y="412"/>
                  </a:lnTo>
                  <a:lnTo>
                    <a:pt x="77" y="408"/>
                  </a:lnTo>
                  <a:lnTo>
                    <a:pt x="62" y="397"/>
                  </a:lnTo>
                  <a:lnTo>
                    <a:pt x="50" y="385"/>
                  </a:lnTo>
                  <a:lnTo>
                    <a:pt x="44" y="378"/>
                  </a:lnTo>
                  <a:lnTo>
                    <a:pt x="38" y="372"/>
                  </a:lnTo>
                  <a:lnTo>
                    <a:pt x="29" y="357"/>
                  </a:lnTo>
                  <a:lnTo>
                    <a:pt x="24" y="349"/>
                  </a:lnTo>
                  <a:lnTo>
                    <a:pt x="20" y="340"/>
                  </a:lnTo>
                  <a:lnTo>
                    <a:pt x="17" y="333"/>
                  </a:lnTo>
                  <a:lnTo>
                    <a:pt x="14" y="324"/>
                  </a:lnTo>
                  <a:lnTo>
                    <a:pt x="8" y="306"/>
                  </a:lnTo>
                  <a:lnTo>
                    <a:pt x="5" y="286"/>
                  </a:lnTo>
                  <a:lnTo>
                    <a:pt x="2" y="267"/>
                  </a:lnTo>
                  <a:lnTo>
                    <a:pt x="0" y="245"/>
                  </a:lnTo>
                  <a:lnTo>
                    <a:pt x="2" y="230"/>
                  </a:lnTo>
                  <a:lnTo>
                    <a:pt x="2" y="217"/>
                  </a:lnTo>
                  <a:lnTo>
                    <a:pt x="5" y="190"/>
                  </a:lnTo>
                  <a:lnTo>
                    <a:pt x="8" y="178"/>
                  </a:lnTo>
                  <a:lnTo>
                    <a:pt x="11" y="164"/>
                  </a:lnTo>
                  <a:lnTo>
                    <a:pt x="18" y="142"/>
                  </a:lnTo>
                  <a:lnTo>
                    <a:pt x="23" y="131"/>
                  </a:lnTo>
                  <a:lnTo>
                    <a:pt x="27" y="119"/>
                  </a:lnTo>
                  <a:lnTo>
                    <a:pt x="32" y="110"/>
                  </a:lnTo>
                  <a:lnTo>
                    <a:pt x="38" y="100"/>
                  </a:lnTo>
                  <a:lnTo>
                    <a:pt x="46" y="91"/>
                  </a:lnTo>
                  <a:lnTo>
                    <a:pt x="52" y="82"/>
                  </a:lnTo>
                  <a:lnTo>
                    <a:pt x="59" y="73"/>
                  </a:lnTo>
                  <a:lnTo>
                    <a:pt x="68" y="65"/>
                  </a:lnTo>
                  <a:lnTo>
                    <a:pt x="77" y="56"/>
                  </a:lnTo>
                  <a:lnTo>
                    <a:pt x="86" y="48"/>
                  </a:lnTo>
                  <a:lnTo>
                    <a:pt x="104" y="36"/>
                  </a:lnTo>
                  <a:lnTo>
                    <a:pt x="115" y="30"/>
                  </a:lnTo>
                  <a:lnTo>
                    <a:pt x="125" y="24"/>
                  </a:lnTo>
                  <a:lnTo>
                    <a:pt x="137" y="20"/>
                  </a:lnTo>
                  <a:lnTo>
                    <a:pt x="148" y="15"/>
                  </a:lnTo>
                  <a:lnTo>
                    <a:pt x="173" y="9"/>
                  </a:lnTo>
                  <a:lnTo>
                    <a:pt x="185" y="6"/>
                  </a:lnTo>
                  <a:lnTo>
                    <a:pt x="199" y="3"/>
                  </a:lnTo>
                  <a:lnTo>
                    <a:pt x="212" y="2"/>
                  </a:lnTo>
                  <a:lnTo>
                    <a:pt x="226" y="0"/>
                  </a:lnTo>
                  <a:lnTo>
                    <a:pt x="241" y="0"/>
                  </a:lnTo>
                  <a:lnTo>
                    <a:pt x="256" y="0"/>
                  </a:lnTo>
                  <a:lnTo>
                    <a:pt x="271" y="0"/>
                  </a:lnTo>
                  <a:lnTo>
                    <a:pt x="286" y="2"/>
                  </a:lnTo>
                  <a:lnTo>
                    <a:pt x="300" y="3"/>
                  </a:lnTo>
                  <a:lnTo>
                    <a:pt x="312" y="5"/>
                  </a:lnTo>
                  <a:lnTo>
                    <a:pt x="324" y="8"/>
                  </a:lnTo>
                  <a:lnTo>
                    <a:pt x="334" y="11"/>
                  </a:lnTo>
                  <a:lnTo>
                    <a:pt x="345" y="15"/>
                  </a:lnTo>
                  <a:lnTo>
                    <a:pt x="354" y="20"/>
                  </a:lnTo>
                  <a:lnTo>
                    <a:pt x="361" y="26"/>
                  </a:lnTo>
                  <a:lnTo>
                    <a:pt x="369" y="32"/>
                  </a:lnTo>
                  <a:lnTo>
                    <a:pt x="375" y="39"/>
                  </a:lnTo>
                  <a:lnTo>
                    <a:pt x="381" y="47"/>
                  </a:lnTo>
                  <a:lnTo>
                    <a:pt x="384" y="51"/>
                  </a:lnTo>
                  <a:lnTo>
                    <a:pt x="385" y="54"/>
                  </a:lnTo>
                  <a:lnTo>
                    <a:pt x="390" y="64"/>
                  </a:lnTo>
                  <a:lnTo>
                    <a:pt x="393" y="74"/>
                  </a:lnTo>
                  <a:lnTo>
                    <a:pt x="394" y="85"/>
                  </a:lnTo>
                  <a:lnTo>
                    <a:pt x="364" y="116"/>
                  </a:lnTo>
                  <a:lnTo>
                    <a:pt x="349" y="131"/>
                  </a:lnTo>
                  <a:lnTo>
                    <a:pt x="336" y="148"/>
                  </a:lnTo>
                  <a:lnTo>
                    <a:pt x="322" y="145"/>
                  </a:lnTo>
                  <a:lnTo>
                    <a:pt x="321" y="131"/>
                  </a:lnTo>
                  <a:lnTo>
                    <a:pt x="319" y="118"/>
                  </a:lnTo>
                  <a:lnTo>
                    <a:pt x="319" y="112"/>
                  </a:lnTo>
                  <a:lnTo>
                    <a:pt x="318" y="104"/>
                  </a:lnTo>
                  <a:lnTo>
                    <a:pt x="315" y="94"/>
                  </a:lnTo>
                  <a:lnTo>
                    <a:pt x="312" y="82"/>
                  </a:lnTo>
                  <a:lnTo>
                    <a:pt x="307" y="73"/>
                  </a:lnTo>
                  <a:lnTo>
                    <a:pt x="303" y="64"/>
                  </a:lnTo>
                  <a:lnTo>
                    <a:pt x="297" y="54"/>
                  </a:lnTo>
                  <a:lnTo>
                    <a:pt x="291" y="47"/>
                  </a:lnTo>
                  <a:lnTo>
                    <a:pt x="285" y="41"/>
                  </a:lnTo>
                  <a:lnTo>
                    <a:pt x="277" y="35"/>
                  </a:lnTo>
                  <a:lnTo>
                    <a:pt x="268" y="32"/>
                  </a:lnTo>
                  <a:lnTo>
                    <a:pt x="261" y="27"/>
                  </a:lnTo>
                  <a:lnTo>
                    <a:pt x="252" y="26"/>
                  </a:lnTo>
                  <a:lnTo>
                    <a:pt x="241" y="24"/>
                  </a:lnTo>
                  <a:lnTo>
                    <a:pt x="232" y="23"/>
                  </a:lnTo>
                  <a:lnTo>
                    <a:pt x="218" y="24"/>
                  </a:lnTo>
                  <a:lnTo>
                    <a:pt x="211" y="24"/>
                  </a:lnTo>
                  <a:lnTo>
                    <a:pt x="205" y="26"/>
                  </a:lnTo>
                  <a:lnTo>
                    <a:pt x="199" y="29"/>
                  </a:lnTo>
                  <a:lnTo>
                    <a:pt x="193" y="30"/>
                  </a:lnTo>
                  <a:lnTo>
                    <a:pt x="187" y="33"/>
                  </a:lnTo>
                  <a:lnTo>
                    <a:pt x="181" y="36"/>
                  </a:lnTo>
                  <a:lnTo>
                    <a:pt x="170" y="44"/>
                  </a:lnTo>
                  <a:lnTo>
                    <a:pt x="164" y="47"/>
                  </a:lnTo>
                  <a:lnTo>
                    <a:pt x="160" y="53"/>
                  </a:lnTo>
                  <a:lnTo>
                    <a:pt x="151" y="62"/>
                  </a:lnTo>
                  <a:lnTo>
                    <a:pt x="142" y="76"/>
                  </a:lnTo>
                  <a:lnTo>
                    <a:pt x="133" y="88"/>
                  </a:lnTo>
                  <a:lnTo>
                    <a:pt x="127" y="103"/>
                  </a:lnTo>
                  <a:lnTo>
                    <a:pt x="121" y="118"/>
                  </a:lnTo>
                  <a:lnTo>
                    <a:pt x="116" y="134"/>
                  </a:lnTo>
                  <a:lnTo>
                    <a:pt x="112" y="152"/>
                  </a:lnTo>
                  <a:lnTo>
                    <a:pt x="109" y="170"/>
                  </a:lnTo>
                  <a:lnTo>
                    <a:pt x="107" y="190"/>
                  </a:lnTo>
                  <a:lnTo>
                    <a:pt x="107" y="211"/>
                  </a:lnTo>
                  <a:lnTo>
                    <a:pt x="107" y="230"/>
                  </a:lnTo>
                  <a:lnTo>
                    <a:pt x="109" y="250"/>
                  </a:lnTo>
                  <a:lnTo>
                    <a:pt x="112" y="268"/>
                  </a:lnTo>
                  <a:lnTo>
                    <a:pt x="116" y="286"/>
                  </a:lnTo>
                  <a:lnTo>
                    <a:pt x="122" y="301"/>
                  </a:lnTo>
                  <a:lnTo>
                    <a:pt x="125" y="309"/>
                  </a:lnTo>
                  <a:lnTo>
                    <a:pt x="128" y="316"/>
                  </a:lnTo>
                  <a:lnTo>
                    <a:pt x="133" y="324"/>
                  </a:lnTo>
                  <a:lnTo>
                    <a:pt x="136" y="330"/>
                  </a:lnTo>
                  <a:lnTo>
                    <a:pt x="140" y="337"/>
                  </a:lnTo>
                  <a:lnTo>
                    <a:pt x="145" y="343"/>
                  </a:lnTo>
                  <a:lnTo>
                    <a:pt x="155" y="354"/>
                  </a:lnTo>
                  <a:lnTo>
                    <a:pt x="161" y="358"/>
                  </a:lnTo>
                  <a:lnTo>
                    <a:pt x="167" y="364"/>
                  </a:lnTo>
                  <a:lnTo>
                    <a:pt x="179" y="372"/>
                  </a:lnTo>
                  <a:lnTo>
                    <a:pt x="185" y="375"/>
                  </a:lnTo>
                  <a:lnTo>
                    <a:pt x="191" y="379"/>
                  </a:lnTo>
                  <a:lnTo>
                    <a:pt x="206" y="384"/>
                  </a:lnTo>
                  <a:lnTo>
                    <a:pt x="220" y="387"/>
                  </a:lnTo>
                  <a:lnTo>
                    <a:pt x="236" y="390"/>
                  </a:lnTo>
                  <a:lnTo>
                    <a:pt x="253" y="390"/>
                  </a:lnTo>
                  <a:lnTo>
                    <a:pt x="267" y="390"/>
                  </a:lnTo>
                  <a:lnTo>
                    <a:pt x="280" y="388"/>
                  </a:lnTo>
                  <a:lnTo>
                    <a:pt x="294" y="387"/>
                  </a:lnTo>
                  <a:lnTo>
                    <a:pt x="309" y="382"/>
                  </a:lnTo>
                  <a:lnTo>
                    <a:pt x="343" y="372"/>
                  </a:lnTo>
                  <a:lnTo>
                    <a:pt x="364" y="364"/>
                  </a:lnTo>
                  <a:lnTo>
                    <a:pt x="388" y="355"/>
                  </a:lnTo>
                  <a:lnTo>
                    <a:pt x="381" y="3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Clr>
                  <a:srgbClr val="080808"/>
                </a:buClr>
                <a:buSzPct val="100000"/>
                <a:buFont typeface="Tahoma" charset="0"/>
                <a:buNone/>
                <a:defRPr/>
              </a:pPr>
              <a:endParaRPr lang="en-US" sz="1350">
                <a:latin typeface="Ariel" charset="0"/>
                <a:ea typeface="+mn-ea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7446962" y="5868988"/>
              <a:ext cx="214314" cy="179388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306 w 550"/>
                <a:gd name="T5" fmla="*/ 196 h 438"/>
                <a:gd name="T6" fmla="*/ 282 w 550"/>
                <a:gd name="T7" fmla="*/ 91 h 438"/>
                <a:gd name="T8" fmla="*/ 236 w 550"/>
                <a:gd name="T9" fmla="*/ 170 h 438"/>
                <a:gd name="T10" fmla="*/ 195 w 550"/>
                <a:gd name="T11" fmla="*/ 252 h 438"/>
                <a:gd name="T12" fmla="*/ 218 w 550"/>
                <a:gd name="T13" fmla="*/ 256 h 438"/>
                <a:gd name="T14" fmla="*/ 234 w 550"/>
                <a:gd name="T15" fmla="*/ 259 h 438"/>
                <a:gd name="T16" fmla="*/ 0 w 550"/>
                <a:gd name="T17" fmla="*/ 424 h 438"/>
                <a:gd name="T18" fmla="*/ 52 w 550"/>
                <a:gd name="T19" fmla="*/ 397 h 438"/>
                <a:gd name="T20" fmla="*/ 100 w 550"/>
                <a:gd name="T21" fmla="*/ 349 h 438"/>
                <a:gd name="T22" fmla="*/ 155 w 550"/>
                <a:gd name="T23" fmla="*/ 267 h 438"/>
                <a:gd name="T24" fmla="*/ 213 w 550"/>
                <a:gd name="T25" fmla="*/ 169 h 438"/>
                <a:gd name="T26" fmla="*/ 287 w 550"/>
                <a:gd name="T27" fmla="*/ 29 h 438"/>
                <a:gd name="T28" fmla="*/ 377 w 550"/>
                <a:gd name="T29" fmla="*/ 74 h 438"/>
                <a:gd name="T30" fmla="*/ 410 w 550"/>
                <a:gd name="T31" fmla="*/ 212 h 438"/>
                <a:gd name="T32" fmla="*/ 436 w 550"/>
                <a:gd name="T33" fmla="*/ 312 h 438"/>
                <a:gd name="T34" fmla="*/ 454 w 550"/>
                <a:gd name="T35" fmla="*/ 360 h 438"/>
                <a:gd name="T36" fmla="*/ 461 w 550"/>
                <a:gd name="T37" fmla="*/ 373 h 438"/>
                <a:gd name="T38" fmla="*/ 472 w 550"/>
                <a:gd name="T39" fmla="*/ 384 h 438"/>
                <a:gd name="T40" fmla="*/ 490 w 550"/>
                <a:gd name="T41" fmla="*/ 393 h 438"/>
                <a:gd name="T42" fmla="*/ 508 w 550"/>
                <a:gd name="T43" fmla="*/ 399 h 438"/>
                <a:gd name="T44" fmla="*/ 529 w 550"/>
                <a:gd name="T45" fmla="*/ 400 h 438"/>
                <a:gd name="T46" fmla="*/ 547 w 550"/>
                <a:gd name="T47" fmla="*/ 400 h 438"/>
                <a:gd name="T48" fmla="*/ 550 w 550"/>
                <a:gd name="T49" fmla="*/ 402 h 438"/>
                <a:gd name="T50" fmla="*/ 500 w 550"/>
                <a:gd name="T51" fmla="*/ 421 h 438"/>
                <a:gd name="T52" fmla="*/ 383 w 550"/>
                <a:gd name="T53" fmla="*/ 438 h 438"/>
                <a:gd name="T54" fmla="*/ 355 w 550"/>
                <a:gd name="T55" fmla="*/ 387 h 438"/>
                <a:gd name="T56" fmla="*/ 343 w 550"/>
                <a:gd name="T57" fmla="*/ 339 h 438"/>
                <a:gd name="T58" fmla="*/ 329 w 550"/>
                <a:gd name="T59" fmla="*/ 286 h 438"/>
                <a:gd name="T60" fmla="*/ 252 w 550"/>
                <a:gd name="T61" fmla="*/ 285 h 438"/>
                <a:gd name="T62" fmla="*/ 179 w 550"/>
                <a:gd name="T63" fmla="*/ 286 h 438"/>
                <a:gd name="T64" fmla="*/ 156 w 550"/>
                <a:gd name="T65" fmla="*/ 334 h 438"/>
                <a:gd name="T66" fmla="*/ 155 w 550"/>
                <a:gd name="T67" fmla="*/ 397 h 438"/>
                <a:gd name="T68" fmla="*/ 195 w 550"/>
                <a:gd name="T69" fmla="*/ 400 h 438"/>
                <a:gd name="T70" fmla="*/ 188 w 550"/>
                <a:gd name="T71" fmla="*/ 424 h 438"/>
                <a:gd name="T72" fmla="*/ 94 w 550"/>
                <a:gd name="T73" fmla="*/ 423 h 438"/>
                <a:gd name="T74" fmla="*/ 0 w 550"/>
                <a:gd name="T75" fmla="*/ 424 h 438"/>
                <a:gd name="T76" fmla="*/ 0 w 550"/>
                <a:gd name="T77" fmla="*/ 0 h 438"/>
                <a:gd name="T78" fmla="*/ 550 w 550"/>
                <a:gd name="T79" fmla="*/ 438 h 438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T76" t="T77" r="T78" b="T79"/>
              <a:pathLst>
                <a:path w="550" h="438">
                  <a:moveTo>
                    <a:pt x="321" y="259"/>
                  </a:moveTo>
                  <a:lnTo>
                    <a:pt x="306" y="196"/>
                  </a:lnTo>
                  <a:lnTo>
                    <a:pt x="294" y="148"/>
                  </a:lnTo>
                  <a:lnTo>
                    <a:pt x="282" y="91"/>
                  </a:lnTo>
                  <a:lnTo>
                    <a:pt x="258" y="131"/>
                  </a:lnTo>
                  <a:lnTo>
                    <a:pt x="236" y="170"/>
                  </a:lnTo>
                  <a:lnTo>
                    <a:pt x="216" y="211"/>
                  </a:lnTo>
                  <a:lnTo>
                    <a:pt x="195" y="252"/>
                  </a:lnTo>
                  <a:lnTo>
                    <a:pt x="207" y="255"/>
                  </a:lnTo>
                  <a:lnTo>
                    <a:pt x="218" y="256"/>
                  </a:lnTo>
                  <a:lnTo>
                    <a:pt x="227" y="258"/>
                  </a:lnTo>
                  <a:lnTo>
                    <a:pt x="234" y="259"/>
                  </a:lnTo>
                  <a:lnTo>
                    <a:pt x="321" y="259"/>
                  </a:lnTo>
                  <a:close/>
                  <a:moveTo>
                    <a:pt x="0" y="424"/>
                  </a:moveTo>
                  <a:lnTo>
                    <a:pt x="24" y="402"/>
                  </a:lnTo>
                  <a:lnTo>
                    <a:pt x="52" y="397"/>
                  </a:lnTo>
                  <a:lnTo>
                    <a:pt x="70" y="394"/>
                  </a:lnTo>
                  <a:lnTo>
                    <a:pt x="100" y="349"/>
                  </a:lnTo>
                  <a:lnTo>
                    <a:pt x="128" y="307"/>
                  </a:lnTo>
                  <a:lnTo>
                    <a:pt x="155" y="267"/>
                  </a:lnTo>
                  <a:lnTo>
                    <a:pt x="179" y="226"/>
                  </a:lnTo>
                  <a:lnTo>
                    <a:pt x="213" y="169"/>
                  </a:lnTo>
                  <a:lnTo>
                    <a:pt x="243" y="112"/>
                  </a:lnTo>
                  <a:lnTo>
                    <a:pt x="287" y="29"/>
                  </a:lnTo>
                  <a:lnTo>
                    <a:pt x="362" y="0"/>
                  </a:lnTo>
                  <a:lnTo>
                    <a:pt x="377" y="74"/>
                  </a:lnTo>
                  <a:lnTo>
                    <a:pt x="398" y="163"/>
                  </a:lnTo>
                  <a:lnTo>
                    <a:pt x="410" y="212"/>
                  </a:lnTo>
                  <a:lnTo>
                    <a:pt x="424" y="267"/>
                  </a:lnTo>
                  <a:lnTo>
                    <a:pt x="436" y="312"/>
                  </a:lnTo>
                  <a:lnTo>
                    <a:pt x="449" y="348"/>
                  </a:lnTo>
                  <a:lnTo>
                    <a:pt x="454" y="360"/>
                  </a:lnTo>
                  <a:lnTo>
                    <a:pt x="460" y="369"/>
                  </a:lnTo>
                  <a:lnTo>
                    <a:pt x="461" y="373"/>
                  </a:lnTo>
                  <a:lnTo>
                    <a:pt x="464" y="378"/>
                  </a:lnTo>
                  <a:lnTo>
                    <a:pt x="472" y="384"/>
                  </a:lnTo>
                  <a:lnTo>
                    <a:pt x="479" y="390"/>
                  </a:lnTo>
                  <a:lnTo>
                    <a:pt x="490" y="393"/>
                  </a:lnTo>
                  <a:lnTo>
                    <a:pt x="502" y="397"/>
                  </a:lnTo>
                  <a:lnTo>
                    <a:pt x="508" y="399"/>
                  </a:lnTo>
                  <a:lnTo>
                    <a:pt x="514" y="399"/>
                  </a:lnTo>
                  <a:lnTo>
                    <a:pt x="529" y="400"/>
                  </a:lnTo>
                  <a:lnTo>
                    <a:pt x="544" y="402"/>
                  </a:lnTo>
                  <a:lnTo>
                    <a:pt x="547" y="400"/>
                  </a:lnTo>
                  <a:lnTo>
                    <a:pt x="549" y="400"/>
                  </a:lnTo>
                  <a:lnTo>
                    <a:pt x="550" y="402"/>
                  </a:lnTo>
                  <a:lnTo>
                    <a:pt x="530" y="418"/>
                  </a:lnTo>
                  <a:lnTo>
                    <a:pt x="500" y="421"/>
                  </a:lnTo>
                  <a:lnTo>
                    <a:pt x="467" y="426"/>
                  </a:lnTo>
                  <a:lnTo>
                    <a:pt x="383" y="438"/>
                  </a:lnTo>
                  <a:lnTo>
                    <a:pt x="367" y="423"/>
                  </a:lnTo>
                  <a:lnTo>
                    <a:pt x="355" y="387"/>
                  </a:lnTo>
                  <a:lnTo>
                    <a:pt x="349" y="364"/>
                  </a:lnTo>
                  <a:lnTo>
                    <a:pt x="343" y="339"/>
                  </a:lnTo>
                  <a:lnTo>
                    <a:pt x="340" y="330"/>
                  </a:lnTo>
                  <a:lnTo>
                    <a:pt x="329" y="286"/>
                  </a:lnTo>
                  <a:lnTo>
                    <a:pt x="323" y="286"/>
                  </a:lnTo>
                  <a:lnTo>
                    <a:pt x="252" y="285"/>
                  </a:lnTo>
                  <a:lnTo>
                    <a:pt x="197" y="286"/>
                  </a:lnTo>
                  <a:lnTo>
                    <a:pt x="179" y="286"/>
                  </a:lnTo>
                  <a:lnTo>
                    <a:pt x="168" y="309"/>
                  </a:lnTo>
                  <a:lnTo>
                    <a:pt x="156" y="334"/>
                  </a:lnTo>
                  <a:lnTo>
                    <a:pt x="131" y="394"/>
                  </a:lnTo>
                  <a:lnTo>
                    <a:pt x="155" y="397"/>
                  </a:lnTo>
                  <a:lnTo>
                    <a:pt x="176" y="399"/>
                  </a:lnTo>
                  <a:lnTo>
                    <a:pt x="195" y="400"/>
                  </a:lnTo>
                  <a:lnTo>
                    <a:pt x="213" y="402"/>
                  </a:lnTo>
                  <a:lnTo>
                    <a:pt x="188" y="424"/>
                  </a:lnTo>
                  <a:lnTo>
                    <a:pt x="131" y="424"/>
                  </a:lnTo>
                  <a:lnTo>
                    <a:pt x="94" y="423"/>
                  </a:lnTo>
                  <a:lnTo>
                    <a:pt x="54" y="424"/>
                  </a:lnTo>
                  <a:lnTo>
                    <a:pt x="0" y="4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Clr>
                  <a:srgbClr val="080808"/>
                </a:buClr>
                <a:buSzPct val="100000"/>
                <a:buFont typeface="Tahoma" charset="0"/>
                <a:buNone/>
                <a:defRPr/>
              </a:pPr>
              <a:endParaRPr lang="en-US" sz="1350">
                <a:latin typeface="Ariel" charset="0"/>
                <a:ea typeface="+mn-ea"/>
              </a:endParaRPr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7648576" y="5867400"/>
              <a:ext cx="133350" cy="179389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71 w 344"/>
                <a:gd name="T5" fmla="*/ 293 h 437"/>
                <a:gd name="T6" fmla="*/ 86 w 344"/>
                <a:gd name="T7" fmla="*/ 329 h 437"/>
                <a:gd name="T8" fmla="*/ 107 w 344"/>
                <a:gd name="T9" fmla="*/ 358 h 437"/>
                <a:gd name="T10" fmla="*/ 131 w 344"/>
                <a:gd name="T11" fmla="*/ 380 h 437"/>
                <a:gd name="T12" fmla="*/ 159 w 344"/>
                <a:gd name="T13" fmla="*/ 392 h 437"/>
                <a:gd name="T14" fmla="*/ 191 w 344"/>
                <a:gd name="T15" fmla="*/ 397 h 437"/>
                <a:gd name="T16" fmla="*/ 218 w 344"/>
                <a:gd name="T17" fmla="*/ 392 h 437"/>
                <a:gd name="T18" fmla="*/ 233 w 344"/>
                <a:gd name="T19" fmla="*/ 385 h 437"/>
                <a:gd name="T20" fmla="*/ 247 w 344"/>
                <a:gd name="T21" fmla="*/ 373 h 437"/>
                <a:gd name="T22" fmla="*/ 254 w 344"/>
                <a:gd name="T23" fmla="*/ 358 h 437"/>
                <a:gd name="T24" fmla="*/ 257 w 344"/>
                <a:gd name="T25" fmla="*/ 341 h 437"/>
                <a:gd name="T26" fmla="*/ 253 w 344"/>
                <a:gd name="T27" fmla="*/ 320 h 437"/>
                <a:gd name="T28" fmla="*/ 245 w 344"/>
                <a:gd name="T29" fmla="*/ 307 h 437"/>
                <a:gd name="T30" fmla="*/ 221 w 344"/>
                <a:gd name="T31" fmla="*/ 287 h 437"/>
                <a:gd name="T32" fmla="*/ 191 w 344"/>
                <a:gd name="T33" fmla="*/ 274 h 437"/>
                <a:gd name="T34" fmla="*/ 110 w 344"/>
                <a:gd name="T35" fmla="*/ 237 h 437"/>
                <a:gd name="T36" fmla="*/ 83 w 344"/>
                <a:gd name="T37" fmla="*/ 218 h 437"/>
                <a:gd name="T38" fmla="*/ 66 w 344"/>
                <a:gd name="T39" fmla="*/ 198 h 437"/>
                <a:gd name="T40" fmla="*/ 56 w 344"/>
                <a:gd name="T41" fmla="*/ 174 h 437"/>
                <a:gd name="T42" fmla="*/ 53 w 344"/>
                <a:gd name="T43" fmla="*/ 146 h 437"/>
                <a:gd name="T44" fmla="*/ 57 w 344"/>
                <a:gd name="T45" fmla="*/ 111 h 437"/>
                <a:gd name="T46" fmla="*/ 66 w 344"/>
                <a:gd name="T47" fmla="*/ 92 h 437"/>
                <a:gd name="T48" fmla="*/ 81 w 344"/>
                <a:gd name="T49" fmla="*/ 68 h 437"/>
                <a:gd name="T50" fmla="*/ 117 w 344"/>
                <a:gd name="T51" fmla="*/ 33 h 437"/>
                <a:gd name="T52" fmla="*/ 159 w 344"/>
                <a:gd name="T53" fmla="*/ 10 h 437"/>
                <a:gd name="T54" fmla="*/ 206 w 344"/>
                <a:gd name="T55" fmla="*/ 0 h 437"/>
                <a:gd name="T56" fmla="*/ 251 w 344"/>
                <a:gd name="T57" fmla="*/ 1 h 437"/>
                <a:gd name="T58" fmla="*/ 275 w 344"/>
                <a:gd name="T59" fmla="*/ 10 h 437"/>
                <a:gd name="T60" fmla="*/ 298 w 344"/>
                <a:gd name="T61" fmla="*/ 22 h 437"/>
                <a:gd name="T62" fmla="*/ 314 w 344"/>
                <a:gd name="T63" fmla="*/ 40 h 437"/>
                <a:gd name="T64" fmla="*/ 325 w 344"/>
                <a:gd name="T65" fmla="*/ 60 h 437"/>
                <a:gd name="T66" fmla="*/ 295 w 344"/>
                <a:gd name="T67" fmla="*/ 98 h 437"/>
                <a:gd name="T68" fmla="*/ 253 w 344"/>
                <a:gd name="T69" fmla="*/ 125 h 437"/>
                <a:gd name="T70" fmla="*/ 250 w 344"/>
                <a:gd name="T71" fmla="*/ 96 h 437"/>
                <a:gd name="T72" fmla="*/ 242 w 344"/>
                <a:gd name="T73" fmla="*/ 72 h 437"/>
                <a:gd name="T74" fmla="*/ 228 w 344"/>
                <a:gd name="T75" fmla="*/ 54 h 437"/>
                <a:gd name="T76" fmla="*/ 210 w 344"/>
                <a:gd name="T77" fmla="*/ 42 h 437"/>
                <a:gd name="T78" fmla="*/ 189 w 344"/>
                <a:gd name="T79" fmla="*/ 36 h 437"/>
                <a:gd name="T80" fmla="*/ 159 w 344"/>
                <a:gd name="T81" fmla="*/ 39 h 437"/>
                <a:gd name="T82" fmla="*/ 141 w 344"/>
                <a:gd name="T83" fmla="*/ 51 h 437"/>
                <a:gd name="T84" fmla="*/ 129 w 344"/>
                <a:gd name="T85" fmla="*/ 68 h 437"/>
                <a:gd name="T86" fmla="*/ 126 w 344"/>
                <a:gd name="T87" fmla="*/ 90 h 437"/>
                <a:gd name="T88" fmla="*/ 128 w 344"/>
                <a:gd name="T89" fmla="*/ 110 h 437"/>
                <a:gd name="T90" fmla="*/ 135 w 344"/>
                <a:gd name="T91" fmla="*/ 126 h 437"/>
                <a:gd name="T92" fmla="*/ 149 w 344"/>
                <a:gd name="T93" fmla="*/ 140 h 437"/>
                <a:gd name="T94" fmla="*/ 189 w 344"/>
                <a:gd name="T95" fmla="*/ 161 h 437"/>
                <a:gd name="T96" fmla="*/ 269 w 344"/>
                <a:gd name="T97" fmla="*/ 188 h 437"/>
                <a:gd name="T98" fmla="*/ 308 w 344"/>
                <a:gd name="T99" fmla="*/ 207 h 437"/>
                <a:gd name="T100" fmla="*/ 328 w 344"/>
                <a:gd name="T101" fmla="*/ 222 h 437"/>
                <a:gd name="T102" fmla="*/ 338 w 344"/>
                <a:gd name="T103" fmla="*/ 243 h 437"/>
                <a:gd name="T104" fmla="*/ 344 w 344"/>
                <a:gd name="T105" fmla="*/ 266 h 437"/>
                <a:gd name="T106" fmla="*/ 340 w 344"/>
                <a:gd name="T107" fmla="*/ 304 h 437"/>
                <a:gd name="T108" fmla="*/ 323 w 344"/>
                <a:gd name="T109" fmla="*/ 340 h 437"/>
                <a:gd name="T110" fmla="*/ 299 w 344"/>
                <a:gd name="T111" fmla="*/ 367 h 437"/>
                <a:gd name="T112" fmla="*/ 259 w 344"/>
                <a:gd name="T113" fmla="*/ 400 h 437"/>
                <a:gd name="T114" fmla="*/ 207 w 344"/>
                <a:gd name="T115" fmla="*/ 425 h 437"/>
                <a:gd name="T116" fmla="*/ 165 w 344"/>
                <a:gd name="T117" fmla="*/ 436 h 437"/>
                <a:gd name="T118" fmla="*/ 114 w 344"/>
                <a:gd name="T119" fmla="*/ 437 h 437"/>
                <a:gd name="T120" fmla="*/ 75 w 344"/>
                <a:gd name="T121" fmla="*/ 428 h 437"/>
                <a:gd name="T122" fmla="*/ 50 w 344"/>
                <a:gd name="T123" fmla="*/ 418 h 437"/>
                <a:gd name="T124" fmla="*/ 26 w 344"/>
                <a:gd name="T125" fmla="*/ 401 h 437"/>
                <a:gd name="T126" fmla="*/ 6 w 344"/>
                <a:gd name="T127" fmla="*/ 382 h 437"/>
                <a:gd name="T128" fmla="*/ 0 w 344"/>
                <a:gd name="T129" fmla="*/ 0 h 437"/>
                <a:gd name="T130" fmla="*/ 344 w 344"/>
                <a:gd name="T131" fmla="*/ 437 h 437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  <a:cxn ang="0">
                  <a:pos x="T126" y="T127"/>
                </a:cxn>
              </a:cxnLst>
              <a:rect l="T128" t="T129" r="T130" b="T131"/>
              <a:pathLst>
                <a:path w="344" h="437">
                  <a:moveTo>
                    <a:pt x="0" y="373"/>
                  </a:moveTo>
                  <a:lnTo>
                    <a:pt x="66" y="280"/>
                  </a:lnTo>
                  <a:lnTo>
                    <a:pt x="71" y="293"/>
                  </a:lnTo>
                  <a:lnTo>
                    <a:pt x="75" y="305"/>
                  </a:lnTo>
                  <a:lnTo>
                    <a:pt x="80" y="317"/>
                  </a:lnTo>
                  <a:lnTo>
                    <a:pt x="86" y="329"/>
                  </a:lnTo>
                  <a:lnTo>
                    <a:pt x="92" y="340"/>
                  </a:lnTo>
                  <a:lnTo>
                    <a:pt x="99" y="349"/>
                  </a:lnTo>
                  <a:lnTo>
                    <a:pt x="107" y="358"/>
                  </a:lnTo>
                  <a:lnTo>
                    <a:pt x="114" y="367"/>
                  </a:lnTo>
                  <a:lnTo>
                    <a:pt x="123" y="373"/>
                  </a:lnTo>
                  <a:lnTo>
                    <a:pt x="131" y="380"/>
                  </a:lnTo>
                  <a:lnTo>
                    <a:pt x="140" y="385"/>
                  </a:lnTo>
                  <a:lnTo>
                    <a:pt x="150" y="389"/>
                  </a:lnTo>
                  <a:lnTo>
                    <a:pt x="159" y="392"/>
                  </a:lnTo>
                  <a:lnTo>
                    <a:pt x="170" y="395"/>
                  </a:lnTo>
                  <a:lnTo>
                    <a:pt x="180" y="397"/>
                  </a:lnTo>
                  <a:lnTo>
                    <a:pt x="191" y="397"/>
                  </a:lnTo>
                  <a:lnTo>
                    <a:pt x="204" y="395"/>
                  </a:lnTo>
                  <a:lnTo>
                    <a:pt x="212" y="395"/>
                  </a:lnTo>
                  <a:lnTo>
                    <a:pt x="218" y="392"/>
                  </a:lnTo>
                  <a:lnTo>
                    <a:pt x="224" y="391"/>
                  </a:lnTo>
                  <a:lnTo>
                    <a:pt x="228" y="388"/>
                  </a:lnTo>
                  <a:lnTo>
                    <a:pt x="233" y="385"/>
                  </a:lnTo>
                  <a:lnTo>
                    <a:pt x="239" y="382"/>
                  </a:lnTo>
                  <a:lnTo>
                    <a:pt x="242" y="377"/>
                  </a:lnTo>
                  <a:lnTo>
                    <a:pt x="247" y="373"/>
                  </a:lnTo>
                  <a:lnTo>
                    <a:pt x="250" y="368"/>
                  </a:lnTo>
                  <a:lnTo>
                    <a:pt x="253" y="364"/>
                  </a:lnTo>
                  <a:lnTo>
                    <a:pt x="254" y="358"/>
                  </a:lnTo>
                  <a:lnTo>
                    <a:pt x="256" y="353"/>
                  </a:lnTo>
                  <a:lnTo>
                    <a:pt x="257" y="347"/>
                  </a:lnTo>
                  <a:lnTo>
                    <a:pt x="257" y="341"/>
                  </a:lnTo>
                  <a:lnTo>
                    <a:pt x="256" y="331"/>
                  </a:lnTo>
                  <a:lnTo>
                    <a:pt x="254" y="325"/>
                  </a:lnTo>
                  <a:lnTo>
                    <a:pt x="253" y="320"/>
                  </a:lnTo>
                  <a:lnTo>
                    <a:pt x="251" y="316"/>
                  </a:lnTo>
                  <a:lnTo>
                    <a:pt x="248" y="311"/>
                  </a:lnTo>
                  <a:lnTo>
                    <a:pt x="245" y="307"/>
                  </a:lnTo>
                  <a:lnTo>
                    <a:pt x="242" y="302"/>
                  </a:lnTo>
                  <a:lnTo>
                    <a:pt x="233" y="295"/>
                  </a:lnTo>
                  <a:lnTo>
                    <a:pt x="221" y="287"/>
                  </a:lnTo>
                  <a:lnTo>
                    <a:pt x="215" y="284"/>
                  </a:lnTo>
                  <a:lnTo>
                    <a:pt x="207" y="280"/>
                  </a:lnTo>
                  <a:lnTo>
                    <a:pt x="191" y="274"/>
                  </a:lnTo>
                  <a:lnTo>
                    <a:pt x="161" y="262"/>
                  </a:lnTo>
                  <a:lnTo>
                    <a:pt x="134" y="249"/>
                  </a:lnTo>
                  <a:lnTo>
                    <a:pt x="110" y="237"/>
                  </a:lnTo>
                  <a:lnTo>
                    <a:pt x="99" y="231"/>
                  </a:lnTo>
                  <a:lnTo>
                    <a:pt x="90" y="224"/>
                  </a:lnTo>
                  <a:lnTo>
                    <a:pt x="83" y="218"/>
                  </a:lnTo>
                  <a:lnTo>
                    <a:pt x="77" y="212"/>
                  </a:lnTo>
                  <a:lnTo>
                    <a:pt x="71" y="204"/>
                  </a:lnTo>
                  <a:lnTo>
                    <a:pt x="66" y="198"/>
                  </a:lnTo>
                  <a:lnTo>
                    <a:pt x="62" y="189"/>
                  </a:lnTo>
                  <a:lnTo>
                    <a:pt x="59" y="182"/>
                  </a:lnTo>
                  <a:lnTo>
                    <a:pt x="56" y="174"/>
                  </a:lnTo>
                  <a:lnTo>
                    <a:pt x="54" y="165"/>
                  </a:lnTo>
                  <a:lnTo>
                    <a:pt x="53" y="156"/>
                  </a:lnTo>
                  <a:lnTo>
                    <a:pt x="53" y="146"/>
                  </a:lnTo>
                  <a:lnTo>
                    <a:pt x="54" y="132"/>
                  </a:lnTo>
                  <a:lnTo>
                    <a:pt x="56" y="119"/>
                  </a:lnTo>
                  <a:lnTo>
                    <a:pt x="57" y="111"/>
                  </a:lnTo>
                  <a:lnTo>
                    <a:pt x="60" y="105"/>
                  </a:lnTo>
                  <a:lnTo>
                    <a:pt x="63" y="98"/>
                  </a:lnTo>
                  <a:lnTo>
                    <a:pt x="66" y="92"/>
                  </a:lnTo>
                  <a:lnTo>
                    <a:pt x="72" y="80"/>
                  </a:lnTo>
                  <a:lnTo>
                    <a:pt x="77" y="74"/>
                  </a:lnTo>
                  <a:lnTo>
                    <a:pt x="81" y="68"/>
                  </a:lnTo>
                  <a:lnTo>
                    <a:pt x="92" y="55"/>
                  </a:lnTo>
                  <a:lnTo>
                    <a:pt x="104" y="43"/>
                  </a:lnTo>
                  <a:lnTo>
                    <a:pt x="117" y="33"/>
                  </a:lnTo>
                  <a:lnTo>
                    <a:pt x="131" y="24"/>
                  </a:lnTo>
                  <a:lnTo>
                    <a:pt x="146" y="16"/>
                  </a:lnTo>
                  <a:lnTo>
                    <a:pt x="159" y="10"/>
                  </a:lnTo>
                  <a:lnTo>
                    <a:pt x="174" y="6"/>
                  </a:lnTo>
                  <a:lnTo>
                    <a:pt x="191" y="1"/>
                  </a:lnTo>
                  <a:lnTo>
                    <a:pt x="206" y="0"/>
                  </a:lnTo>
                  <a:lnTo>
                    <a:pt x="222" y="0"/>
                  </a:lnTo>
                  <a:lnTo>
                    <a:pt x="242" y="0"/>
                  </a:lnTo>
                  <a:lnTo>
                    <a:pt x="251" y="1"/>
                  </a:lnTo>
                  <a:lnTo>
                    <a:pt x="259" y="4"/>
                  </a:lnTo>
                  <a:lnTo>
                    <a:pt x="268" y="7"/>
                  </a:lnTo>
                  <a:lnTo>
                    <a:pt x="275" y="10"/>
                  </a:lnTo>
                  <a:lnTo>
                    <a:pt x="283" y="13"/>
                  </a:lnTo>
                  <a:lnTo>
                    <a:pt x="290" y="18"/>
                  </a:lnTo>
                  <a:lnTo>
                    <a:pt x="298" y="22"/>
                  </a:lnTo>
                  <a:lnTo>
                    <a:pt x="304" y="28"/>
                  </a:lnTo>
                  <a:lnTo>
                    <a:pt x="310" y="34"/>
                  </a:lnTo>
                  <a:lnTo>
                    <a:pt x="314" y="40"/>
                  </a:lnTo>
                  <a:lnTo>
                    <a:pt x="319" y="46"/>
                  </a:lnTo>
                  <a:lnTo>
                    <a:pt x="322" y="52"/>
                  </a:lnTo>
                  <a:lnTo>
                    <a:pt x="325" y="60"/>
                  </a:lnTo>
                  <a:lnTo>
                    <a:pt x="328" y="66"/>
                  </a:lnTo>
                  <a:lnTo>
                    <a:pt x="311" y="83"/>
                  </a:lnTo>
                  <a:lnTo>
                    <a:pt x="295" y="98"/>
                  </a:lnTo>
                  <a:lnTo>
                    <a:pt x="278" y="114"/>
                  </a:lnTo>
                  <a:lnTo>
                    <a:pt x="263" y="131"/>
                  </a:lnTo>
                  <a:lnTo>
                    <a:pt x="253" y="125"/>
                  </a:lnTo>
                  <a:lnTo>
                    <a:pt x="253" y="114"/>
                  </a:lnTo>
                  <a:lnTo>
                    <a:pt x="251" y="105"/>
                  </a:lnTo>
                  <a:lnTo>
                    <a:pt x="250" y="96"/>
                  </a:lnTo>
                  <a:lnTo>
                    <a:pt x="248" y="87"/>
                  </a:lnTo>
                  <a:lnTo>
                    <a:pt x="245" y="80"/>
                  </a:lnTo>
                  <a:lnTo>
                    <a:pt x="242" y="72"/>
                  </a:lnTo>
                  <a:lnTo>
                    <a:pt x="238" y="66"/>
                  </a:lnTo>
                  <a:lnTo>
                    <a:pt x="233" y="58"/>
                  </a:lnTo>
                  <a:lnTo>
                    <a:pt x="228" y="54"/>
                  </a:lnTo>
                  <a:lnTo>
                    <a:pt x="224" y="49"/>
                  </a:lnTo>
                  <a:lnTo>
                    <a:pt x="218" y="45"/>
                  </a:lnTo>
                  <a:lnTo>
                    <a:pt x="210" y="42"/>
                  </a:lnTo>
                  <a:lnTo>
                    <a:pt x="204" y="39"/>
                  </a:lnTo>
                  <a:lnTo>
                    <a:pt x="197" y="37"/>
                  </a:lnTo>
                  <a:lnTo>
                    <a:pt x="189" y="36"/>
                  </a:lnTo>
                  <a:lnTo>
                    <a:pt x="182" y="36"/>
                  </a:lnTo>
                  <a:lnTo>
                    <a:pt x="170" y="36"/>
                  </a:lnTo>
                  <a:lnTo>
                    <a:pt x="159" y="39"/>
                  </a:lnTo>
                  <a:lnTo>
                    <a:pt x="153" y="42"/>
                  </a:lnTo>
                  <a:lnTo>
                    <a:pt x="149" y="43"/>
                  </a:lnTo>
                  <a:lnTo>
                    <a:pt x="141" y="51"/>
                  </a:lnTo>
                  <a:lnTo>
                    <a:pt x="137" y="54"/>
                  </a:lnTo>
                  <a:lnTo>
                    <a:pt x="134" y="58"/>
                  </a:lnTo>
                  <a:lnTo>
                    <a:pt x="129" y="68"/>
                  </a:lnTo>
                  <a:lnTo>
                    <a:pt x="126" y="78"/>
                  </a:lnTo>
                  <a:lnTo>
                    <a:pt x="126" y="84"/>
                  </a:lnTo>
                  <a:lnTo>
                    <a:pt x="126" y="90"/>
                  </a:lnTo>
                  <a:lnTo>
                    <a:pt x="126" y="98"/>
                  </a:lnTo>
                  <a:lnTo>
                    <a:pt x="126" y="104"/>
                  </a:lnTo>
                  <a:lnTo>
                    <a:pt x="128" y="110"/>
                  </a:lnTo>
                  <a:lnTo>
                    <a:pt x="131" y="116"/>
                  </a:lnTo>
                  <a:lnTo>
                    <a:pt x="132" y="122"/>
                  </a:lnTo>
                  <a:lnTo>
                    <a:pt x="135" y="126"/>
                  </a:lnTo>
                  <a:lnTo>
                    <a:pt x="140" y="132"/>
                  </a:lnTo>
                  <a:lnTo>
                    <a:pt x="143" y="137"/>
                  </a:lnTo>
                  <a:lnTo>
                    <a:pt x="149" y="140"/>
                  </a:lnTo>
                  <a:lnTo>
                    <a:pt x="155" y="144"/>
                  </a:lnTo>
                  <a:lnTo>
                    <a:pt x="170" y="153"/>
                  </a:lnTo>
                  <a:lnTo>
                    <a:pt x="189" y="161"/>
                  </a:lnTo>
                  <a:lnTo>
                    <a:pt x="212" y="168"/>
                  </a:lnTo>
                  <a:lnTo>
                    <a:pt x="244" y="179"/>
                  </a:lnTo>
                  <a:lnTo>
                    <a:pt x="269" y="188"/>
                  </a:lnTo>
                  <a:lnTo>
                    <a:pt x="281" y="192"/>
                  </a:lnTo>
                  <a:lnTo>
                    <a:pt x="290" y="197"/>
                  </a:lnTo>
                  <a:lnTo>
                    <a:pt x="308" y="207"/>
                  </a:lnTo>
                  <a:lnTo>
                    <a:pt x="316" y="212"/>
                  </a:lnTo>
                  <a:lnTo>
                    <a:pt x="322" y="218"/>
                  </a:lnTo>
                  <a:lnTo>
                    <a:pt x="328" y="222"/>
                  </a:lnTo>
                  <a:lnTo>
                    <a:pt x="332" y="230"/>
                  </a:lnTo>
                  <a:lnTo>
                    <a:pt x="335" y="236"/>
                  </a:lnTo>
                  <a:lnTo>
                    <a:pt x="338" y="243"/>
                  </a:lnTo>
                  <a:lnTo>
                    <a:pt x="341" y="249"/>
                  </a:lnTo>
                  <a:lnTo>
                    <a:pt x="343" y="259"/>
                  </a:lnTo>
                  <a:lnTo>
                    <a:pt x="344" y="266"/>
                  </a:lnTo>
                  <a:lnTo>
                    <a:pt x="344" y="275"/>
                  </a:lnTo>
                  <a:lnTo>
                    <a:pt x="344" y="290"/>
                  </a:lnTo>
                  <a:lnTo>
                    <a:pt x="340" y="304"/>
                  </a:lnTo>
                  <a:lnTo>
                    <a:pt x="335" y="319"/>
                  </a:lnTo>
                  <a:lnTo>
                    <a:pt x="328" y="332"/>
                  </a:lnTo>
                  <a:lnTo>
                    <a:pt x="323" y="340"/>
                  </a:lnTo>
                  <a:lnTo>
                    <a:pt x="317" y="347"/>
                  </a:lnTo>
                  <a:lnTo>
                    <a:pt x="307" y="361"/>
                  </a:lnTo>
                  <a:lnTo>
                    <a:pt x="299" y="367"/>
                  </a:lnTo>
                  <a:lnTo>
                    <a:pt x="292" y="374"/>
                  </a:lnTo>
                  <a:lnTo>
                    <a:pt x="277" y="386"/>
                  </a:lnTo>
                  <a:lnTo>
                    <a:pt x="259" y="400"/>
                  </a:lnTo>
                  <a:lnTo>
                    <a:pt x="242" y="410"/>
                  </a:lnTo>
                  <a:lnTo>
                    <a:pt x="224" y="419"/>
                  </a:lnTo>
                  <a:lnTo>
                    <a:pt x="207" y="425"/>
                  </a:lnTo>
                  <a:lnTo>
                    <a:pt x="191" y="431"/>
                  </a:lnTo>
                  <a:lnTo>
                    <a:pt x="174" y="434"/>
                  </a:lnTo>
                  <a:lnTo>
                    <a:pt x="165" y="436"/>
                  </a:lnTo>
                  <a:lnTo>
                    <a:pt x="155" y="437"/>
                  </a:lnTo>
                  <a:lnTo>
                    <a:pt x="137" y="437"/>
                  </a:lnTo>
                  <a:lnTo>
                    <a:pt x="114" y="437"/>
                  </a:lnTo>
                  <a:lnTo>
                    <a:pt x="104" y="436"/>
                  </a:lnTo>
                  <a:lnTo>
                    <a:pt x="93" y="434"/>
                  </a:lnTo>
                  <a:lnTo>
                    <a:pt x="75" y="428"/>
                  </a:lnTo>
                  <a:lnTo>
                    <a:pt x="66" y="425"/>
                  </a:lnTo>
                  <a:lnTo>
                    <a:pt x="57" y="422"/>
                  </a:lnTo>
                  <a:lnTo>
                    <a:pt x="50" y="418"/>
                  </a:lnTo>
                  <a:lnTo>
                    <a:pt x="41" y="413"/>
                  </a:lnTo>
                  <a:lnTo>
                    <a:pt x="33" y="407"/>
                  </a:lnTo>
                  <a:lnTo>
                    <a:pt x="26" y="401"/>
                  </a:lnTo>
                  <a:lnTo>
                    <a:pt x="19" y="395"/>
                  </a:lnTo>
                  <a:lnTo>
                    <a:pt x="13" y="388"/>
                  </a:lnTo>
                  <a:lnTo>
                    <a:pt x="6" y="382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Clr>
                  <a:srgbClr val="080808"/>
                </a:buClr>
                <a:buSzPct val="100000"/>
                <a:buFont typeface="Tahoma" charset="0"/>
                <a:buNone/>
                <a:defRPr/>
              </a:pPr>
              <a:endParaRPr lang="en-US" sz="1350">
                <a:latin typeface="Ariel" charset="0"/>
                <a:ea typeface="+mn-ea"/>
              </a:endParaRPr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7775576" y="5872163"/>
              <a:ext cx="157163" cy="176213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0 w 404"/>
                <a:gd name="T5" fmla="*/ 413 h 427"/>
                <a:gd name="T6" fmla="*/ 22 w 404"/>
                <a:gd name="T7" fmla="*/ 389 h 427"/>
                <a:gd name="T8" fmla="*/ 46 w 404"/>
                <a:gd name="T9" fmla="*/ 386 h 427"/>
                <a:gd name="T10" fmla="*/ 60 w 404"/>
                <a:gd name="T11" fmla="*/ 383 h 427"/>
                <a:gd name="T12" fmla="*/ 70 w 404"/>
                <a:gd name="T13" fmla="*/ 382 h 427"/>
                <a:gd name="T14" fmla="*/ 78 w 404"/>
                <a:gd name="T15" fmla="*/ 311 h 427"/>
                <a:gd name="T16" fmla="*/ 84 w 404"/>
                <a:gd name="T17" fmla="*/ 242 h 427"/>
                <a:gd name="T18" fmla="*/ 90 w 404"/>
                <a:gd name="T19" fmla="*/ 182 h 427"/>
                <a:gd name="T20" fmla="*/ 90 w 404"/>
                <a:gd name="T21" fmla="*/ 179 h 427"/>
                <a:gd name="T22" fmla="*/ 97 w 404"/>
                <a:gd name="T23" fmla="*/ 30 h 427"/>
                <a:gd name="T24" fmla="*/ 60 w 404"/>
                <a:gd name="T25" fmla="*/ 27 h 427"/>
                <a:gd name="T26" fmla="*/ 40 w 404"/>
                <a:gd name="T27" fmla="*/ 24 h 427"/>
                <a:gd name="T28" fmla="*/ 19 w 404"/>
                <a:gd name="T29" fmla="*/ 22 h 427"/>
                <a:gd name="T30" fmla="*/ 45 w 404"/>
                <a:gd name="T31" fmla="*/ 0 h 427"/>
                <a:gd name="T32" fmla="*/ 284 w 404"/>
                <a:gd name="T33" fmla="*/ 0 h 427"/>
                <a:gd name="T34" fmla="*/ 257 w 404"/>
                <a:gd name="T35" fmla="*/ 22 h 427"/>
                <a:gd name="T36" fmla="*/ 243 w 404"/>
                <a:gd name="T37" fmla="*/ 25 h 427"/>
                <a:gd name="T38" fmla="*/ 230 w 404"/>
                <a:gd name="T39" fmla="*/ 28 h 427"/>
                <a:gd name="T40" fmla="*/ 216 w 404"/>
                <a:gd name="T41" fmla="*/ 30 h 427"/>
                <a:gd name="T42" fmla="*/ 203 w 404"/>
                <a:gd name="T43" fmla="*/ 30 h 427"/>
                <a:gd name="T44" fmla="*/ 198 w 404"/>
                <a:gd name="T45" fmla="*/ 60 h 427"/>
                <a:gd name="T46" fmla="*/ 195 w 404"/>
                <a:gd name="T47" fmla="*/ 93 h 427"/>
                <a:gd name="T48" fmla="*/ 192 w 404"/>
                <a:gd name="T49" fmla="*/ 128 h 427"/>
                <a:gd name="T50" fmla="*/ 189 w 404"/>
                <a:gd name="T51" fmla="*/ 164 h 427"/>
                <a:gd name="T52" fmla="*/ 189 w 404"/>
                <a:gd name="T53" fmla="*/ 180 h 427"/>
                <a:gd name="T54" fmla="*/ 185 w 404"/>
                <a:gd name="T55" fmla="*/ 231 h 427"/>
                <a:gd name="T56" fmla="*/ 179 w 404"/>
                <a:gd name="T57" fmla="*/ 316 h 427"/>
                <a:gd name="T58" fmla="*/ 176 w 404"/>
                <a:gd name="T59" fmla="*/ 382 h 427"/>
                <a:gd name="T60" fmla="*/ 210 w 404"/>
                <a:gd name="T61" fmla="*/ 389 h 427"/>
                <a:gd name="T62" fmla="*/ 224 w 404"/>
                <a:gd name="T63" fmla="*/ 389 h 427"/>
                <a:gd name="T64" fmla="*/ 234 w 404"/>
                <a:gd name="T65" fmla="*/ 388 h 427"/>
                <a:gd name="T66" fmla="*/ 245 w 404"/>
                <a:gd name="T67" fmla="*/ 388 h 427"/>
                <a:gd name="T68" fmla="*/ 254 w 404"/>
                <a:gd name="T69" fmla="*/ 385 h 427"/>
                <a:gd name="T70" fmla="*/ 263 w 404"/>
                <a:gd name="T71" fmla="*/ 383 h 427"/>
                <a:gd name="T72" fmla="*/ 272 w 404"/>
                <a:gd name="T73" fmla="*/ 379 h 427"/>
                <a:gd name="T74" fmla="*/ 279 w 404"/>
                <a:gd name="T75" fmla="*/ 376 h 427"/>
                <a:gd name="T76" fmla="*/ 287 w 404"/>
                <a:gd name="T77" fmla="*/ 370 h 427"/>
                <a:gd name="T78" fmla="*/ 293 w 404"/>
                <a:gd name="T79" fmla="*/ 365 h 427"/>
                <a:gd name="T80" fmla="*/ 300 w 404"/>
                <a:gd name="T81" fmla="*/ 356 h 427"/>
                <a:gd name="T82" fmla="*/ 309 w 404"/>
                <a:gd name="T83" fmla="*/ 346 h 427"/>
                <a:gd name="T84" fmla="*/ 318 w 404"/>
                <a:gd name="T85" fmla="*/ 332 h 427"/>
                <a:gd name="T86" fmla="*/ 327 w 404"/>
                <a:gd name="T87" fmla="*/ 317 h 427"/>
                <a:gd name="T88" fmla="*/ 352 w 404"/>
                <a:gd name="T89" fmla="*/ 280 h 427"/>
                <a:gd name="T90" fmla="*/ 382 w 404"/>
                <a:gd name="T91" fmla="*/ 228 h 427"/>
                <a:gd name="T92" fmla="*/ 404 w 404"/>
                <a:gd name="T93" fmla="*/ 253 h 427"/>
                <a:gd name="T94" fmla="*/ 392 w 404"/>
                <a:gd name="T95" fmla="*/ 293 h 427"/>
                <a:gd name="T96" fmla="*/ 380 w 404"/>
                <a:gd name="T97" fmla="*/ 335 h 427"/>
                <a:gd name="T98" fmla="*/ 368 w 404"/>
                <a:gd name="T99" fmla="*/ 379 h 427"/>
                <a:gd name="T100" fmla="*/ 358 w 404"/>
                <a:gd name="T101" fmla="*/ 427 h 427"/>
                <a:gd name="T102" fmla="*/ 338 w 404"/>
                <a:gd name="T103" fmla="*/ 424 h 427"/>
                <a:gd name="T104" fmla="*/ 318 w 404"/>
                <a:gd name="T105" fmla="*/ 421 h 427"/>
                <a:gd name="T106" fmla="*/ 297 w 404"/>
                <a:gd name="T107" fmla="*/ 419 h 427"/>
                <a:gd name="T108" fmla="*/ 275 w 404"/>
                <a:gd name="T109" fmla="*/ 416 h 427"/>
                <a:gd name="T110" fmla="*/ 251 w 404"/>
                <a:gd name="T111" fmla="*/ 416 h 427"/>
                <a:gd name="T112" fmla="*/ 224 w 404"/>
                <a:gd name="T113" fmla="*/ 415 h 427"/>
                <a:gd name="T114" fmla="*/ 167 w 404"/>
                <a:gd name="T115" fmla="*/ 413 h 427"/>
                <a:gd name="T116" fmla="*/ 0 w 404"/>
                <a:gd name="T117" fmla="*/ 413 h 427"/>
                <a:gd name="T118" fmla="*/ 0 w 404"/>
                <a:gd name="T119" fmla="*/ 0 h 427"/>
                <a:gd name="T120" fmla="*/ 404 w 404"/>
                <a:gd name="T121" fmla="*/ 427 h 427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T118" t="T119" r="T120" b="T121"/>
              <a:pathLst>
                <a:path w="404" h="427">
                  <a:moveTo>
                    <a:pt x="0" y="413"/>
                  </a:moveTo>
                  <a:lnTo>
                    <a:pt x="22" y="389"/>
                  </a:lnTo>
                  <a:lnTo>
                    <a:pt x="46" y="386"/>
                  </a:lnTo>
                  <a:lnTo>
                    <a:pt x="60" y="383"/>
                  </a:lnTo>
                  <a:lnTo>
                    <a:pt x="70" y="382"/>
                  </a:lnTo>
                  <a:lnTo>
                    <a:pt x="78" y="311"/>
                  </a:lnTo>
                  <a:lnTo>
                    <a:pt x="84" y="242"/>
                  </a:lnTo>
                  <a:lnTo>
                    <a:pt x="90" y="182"/>
                  </a:lnTo>
                  <a:lnTo>
                    <a:pt x="90" y="179"/>
                  </a:lnTo>
                  <a:lnTo>
                    <a:pt x="97" y="30"/>
                  </a:lnTo>
                  <a:lnTo>
                    <a:pt x="60" y="27"/>
                  </a:lnTo>
                  <a:lnTo>
                    <a:pt x="40" y="24"/>
                  </a:lnTo>
                  <a:lnTo>
                    <a:pt x="19" y="22"/>
                  </a:lnTo>
                  <a:lnTo>
                    <a:pt x="45" y="0"/>
                  </a:lnTo>
                  <a:lnTo>
                    <a:pt x="284" y="0"/>
                  </a:lnTo>
                  <a:lnTo>
                    <a:pt x="257" y="22"/>
                  </a:lnTo>
                  <a:lnTo>
                    <a:pt x="243" y="25"/>
                  </a:lnTo>
                  <a:lnTo>
                    <a:pt x="230" y="28"/>
                  </a:lnTo>
                  <a:lnTo>
                    <a:pt x="216" y="30"/>
                  </a:lnTo>
                  <a:lnTo>
                    <a:pt x="203" y="30"/>
                  </a:lnTo>
                  <a:lnTo>
                    <a:pt x="198" y="60"/>
                  </a:lnTo>
                  <a:lnTo>
                    <a:pt x="195" y="93"/>
                  </a:lnTo>
                  <a:lnTo>
                    <a:pt x="192" y="128"/>
                  </a:lnTo>
                  <a:lnTo>
                    <a:pt x="189" y="164"/>
                  </a:lnTo>
                  <a:lnTo>
                    <a:pt x="189" y="180"/>
                  </a:lnTo>
                  <a:lnTo>
                    <a:pt x="185" y="231"/>
                  </a:lnTo>
                  <a:lnTo>
                    <a:pt x="179" y="316"/>
                  </a:lnTo>
                  <a:lnTo>
                    <a:pt x="176" y="382"/>
                  </a:lnTo>
                  <a:lnTo>
                    <a:pt x="210" y="389"/>
                  </a:lnTo>
                  <a:lnTo>
                    <a:pt x="224" y="389"/>
                  </a:lnTo>
                  <a:lnTo>
                    <a:pt x="234" y="388"/>
                  </a:lnTo>
                  <a:lnTo>
                    <a:pt x="245" y="388"/>
                  </a:lnTo>
                  <a:lnTo>
                    <a:pt x="254" y="385"/>
                  </a:lnTo>
                  <a:lnTo>
                    <a:pt x="263" y="383"/>
                  </a:lnTo>
                  <a:lnTo>
                    <a:pt x="272" y="379"/>
                  </a:lnTo>
                  <a:lnTo>
                    <a:pt x="279" y="376"/>
                  </a:lnTo>
                  <a:lnTo>
                    <a:pt x="287" y="370"/>
                  </a:lnTo>
                  <a:lnTo>
                    <a:pt x="293" y="365"/>
                  </a:lnTo>
                  <a:lnTo>
                    <a:pt x="300" y="356"/>
                  </a:lnTo>
                  <a:lnTo>
                    <a:pt x="309" y="346"/>
                  </a:lnTo>
                  <a:lnTo>
                    <a:pt x="318" y="332"/>
                  </a:lnTo>
                  <a:lnTo>
                    <a:pt x="327" y="317"/>
                  </a:lnTo>
                  <a:lnTo>
                    <a:pt x="352" y="280"/>
                  </a:lnTo>
                  <a:lnTo>
                    <a:pt x="382" y="228"/>
                  </a:lnTo>
                  <a:lnTo>
                    <a:pt x="404" y="253"/>
                  </a:lnTo>
                  <a:lnTo>
                    <a:pt x="392" y="293"/>
                  </a:lnTo>
                  <a:lnTo>
                    <a:pt x="380" y="335"/>
                  </a:lnTo>
                  <a:lnTo>
                    <a:pt x="368" y="379"/>
                  </a:lnTo>
                  <a:lnTo>
                    <a:pt x="358" y="427"/>
                  </a:lnTo>
                  <a:lnTo>
                    <a:pt x="338" y="424"/>
                  </a:lnTo>
                  <a:lnTo>
                    <a:pt x="318" y="421"/>
                  </a:lnTo>
                  <a:lnTo>
                    <a:pt x="297" y="419"/>
                  </a:lnTo>
                  <a:lnTo>
                    <a:pt x="275" y="416"/>
                  </a:lnTo>
                  <a:lnTo>
                    <a:pt x="251" y="416"/>
                  </a:lnTo>
                  <a:lnTo>
                    <a:pt x="224" y="415"/>
                  </a:lnTo>
                  <a:lnTo>
                    <a:pt x="167" y="413"/>
                  </a:lnTo>
                  <a:lnTo>
                    <a:pt x="0" y="4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Clr>
                  <a:srgbClr val="080808"/>
                </a:buClr>
                <a:buSzPct val="100000"/>
                <a:buFont typeface="Tahoma" charset="0"/>
                <a:buNone/>
                <a:defRPr/>
              </a:pPr>
              <a:endParaRPr lang="en-US" sz="1350">
                <a:latin typeface="Ariel" charset="0"/>
                <a:ea typeface="+mn-ea"/>
              </a:endParaRPr>
            </a:p>
          </p:txBody>
        </p:sp>
      </p:grp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" y="6624638"/>
            <a:ext cx="7912100" cy="233362"/>
          </a:xfrm>
          <a:prstGeom prst="rect">
            <a:avLst/>
          </a:prstGeom>
          <a:gradFill rotWithShape="0">
            <a:gsLst>
              <a:gs pos="0">
                <a:srgbClr val="001121"/>
              </a:gs>
              <a:gs pos="100000">
                <a:srgbClr val="002448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Clr>
                <a:srgbClr val="080808"/>
              </a:buClr>
              <a:buSzPct val="100000"/>
              <a:buFont typeface="Tahoma" charset="0"/>
              <a:buNone/>
              <a:defRPr/>
            </a:pPr>
            <a:endParaRPr lang="en-US" sz="1350">
              <a:latin typeface="Ariel" charset="0"/>
              <a:ea typeface="+mn-ea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999124" y="6646866"/>
            <a:ext cx="3812005" cy="1632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67500" tIns="35100" rIns="67500" bIns="35100">
            <a:spAutoFit/>
          </a:bodyPr>
          <a:lstStyle/>
          <a:p>
            <a:pPr algn="ctr">
              <a:buClr>
                <a:srgbClr val="080808"/>
              </a:buClr>
              <a:buSzPct val="100000"/>
              <a:buFont typeface="Tahoma" charset="0"/>
              <a:buNone/>
              <a:tabLst>
                <a:tab pos="0" algn="l"/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  <a:tab pos="5143500" algn="l"/>
                <a:tab pos="5486400" algn="l"/>
                <a:tab pos="5829300" algn="l"/>
                <a:tab pos="6172200" algn="l"/>
                <a:tab pos="6515100" algn="l"/>
                <a:tab pos="6858000" algn="l"/>
              </a:tabLst>
              <a:defRPr/>
            </a:pPr>
            <a:r>
              <a:rPr lang="en-US" sz="600">
                <a:solidFill>
                  <a:srgbClr val="E5FFFF"/>
                </a:solidFill>
                <a:latin typeface="Arial" charset="0"/>
                <a:ea typeface="+mn-ea"/>
              </a:rPr>
              <a:t>SCHOOL OF ELECTRICAL AND COMPUTER ENGINEERING | GEORGIA INSTITUTE OF TECHNOLOGY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319088"/>
          </a:xfrm>
          <a:prstGeom prst="rect">
            <a:avLst/>
          </a:prstGeom>
          <a:gradFill rotWithShape="0">
            <a:gsLst>
              <a:gs pos="0">
                <a:srgbClr val="002448"/>
              </a:gs>
              <a:gs pos="100000">
                <a:srgbClr val="003366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Clr>
                <a:srgbClr val="080808"/>
              </a:buClr>
              <a:buSzPct val="100000"/>
              <a:buFont typeface="Tahoma" charset="0"/>
              <a:buNone/>
              <a:defRPr/>
            </a:pPr>
            <a:endParaRPr lang="en-US" sz="1350">
              <a:latin typeface="Ariel" charset="0"/>
              <a:ea typeface="+mn-ea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8605839" y="6616701"/>
            <a:ext cx="512762" cy="2238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8000"/>
              </a:lnSpc>
              <a:buClr>
                <a:srgbClr val="E5FFFF"/>
              </a:buClr>
              <a:buSzPct val="100000"/>
              <a:buFont typeface="Tahoma" charset="0"/>
              <a:buNone/>
              <a:tabLst>
                <a:tab pos="0" algn="l"/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  <a:tab pos="5143500" algn="l"/>
                <a:tab pos="5486400" algn="l"/>
                <a:tab pos="5829300" algn="l"/>
                <a:tab pos="6172200" algn="l"/>
                <a:tab pos="6515100" algn="l"/>
                <a:tab pos="6858000" algn="l"/>
              </a:tabLst>
              <a:defRPr sz="750" b="1">
                <a:solidFill>
                  <a:srgbClr val="E5FFFF"/>
                </a:solidFill>
                <a:latin typeface="+mn-lt"/>
                <a:ea typeface="+mn-ea"/>
              </a:defRPr>
            </a:lvl1pPr>
          </a:lstStyle>
          <a:p>
            <a:fld id="{32B940DE-7A90-405A-9920-AA7AA1B65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7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3429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80808"/>
        </a:buClr>
        <a:buSzPct val="100000"/>
        <a:buFont typeface="Arial" charset="0"/>
        <a:defRPr sz="2800">
          <a:solidFill>
            <a:srgbClr val="080808"/>
          </a:solidFill>
          <a:latin typeface="+mj-lt"/>
          <a:ea typeface="+mj-ea"/>
          <a:cs typeface="+mj-cs"/>
        </a:defRPr>
      </a:lvl1pPr>
      <a:lvl2pPr algn="l" defTabSz="3429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80808"/>
        </a:buClr>
        <a:buSzPct val="100000"/>
        <a:buFont typeface="Arial" charset="0"/>
        <a:defRPr sz="2100">
          <a:solidFill>
            <a:srgbClr val="080808"/>
          </a:solidFill>
          <a:latin typeface="Arial" charset="0"/>
        </a:defRPr>
      </a:lvl2pPr>
      <a:lvl3pPr algn="l" defTabSz="3429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80808"/>
        </a:buClr>
        <a:buSzPct val="100000"/>
        <a:buFont typeface="Arial" charset="0"/>
        <a:defRPr sz="2100">
          <a:solidFill>
            <a:srgbClr val="080808"/>
          </a:solidFill>
          <a:latin typeface="Arial" charset="0"/>
        </a:defRPr>
      </a:lvl3pPr>
      <a:lvl4pPr algn="l" defTabSz="3429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80808"/>
        </a:buClr>
        <a:buSzPct val="100000"/>
        <a:buFont typeface="Arial" charset="0"/>
        <a:defRPr sz="2100">
          <a:solidFill>
            <a:srgbClr val="080808"/>
          </a:solidFill>
          <a:latin typeface="Arial" charset="0"/>
        </a:defRPr>
      </a:lvl4pPr>
      <a:lvl5pPr algn="l" defTabSz="3429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80808"/>
        </a:buClr>
        <a:buSzPct val="100000"/>
        <a:buFont typeface="Arial" charset="0"/>
        <a:defRPr sz="2100">
          <a:solidFill>
            <a:srgbClr val="080808"/>
          </a:solidFill>
          <a:latin typeface="Arial" charset="0"/>
        </a:defRPr>
      </a:lvl5pPr>
      <a:lvl6pPr marL="1152525" indent="-161925" algn="l" defTabSz="3429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100">
          <a:solidFill>
            <a:srgbClr val="080808"/>
          </a:solidFill>
          <a:latin typeface="Arial" charset="0"/>
        </a:defRPr>
      </a:lvl6pPr>
      <a:lvl7pPr marL="1495425" indent="-161925" algn="l" defTabSz="3429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100">
          <a:solidFill>
            <a:srgbClr val="080808"/>
          </a:solidFill>
          <a:latin typeface="Arial" charset="0"/>
        </a:defRPr>
      </a:lvl7pPr>
      <a:lvl8pPr marL="1838325" indent="-161925" algn="l" defTabSz="3429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100">
          <a:solidFill>
            <a:srgbClr val="080808"/>
          </a:solidFill>
          <a:latin typeface="Arial" charset="0"/>
        </a:defRPr>
      </a:lvl8pPr>
      <a:lvl9pPr marL="2181225" indent="-161925" algn="l" defTabSz="3429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100">
          <a:solidFill>
            <a:srgbClr val="080808"/>
          </a:solidFill>
          <a:latin typeface="Arial" charset="0"/>
        </a:defRPr>
      </a:lvl9pPr>
    </p:titleStyle>
    <p:bodyStyle>
      <a:lvl1pPr marL="173038" indent="-182880" algn="l" defTabSz="342900" rtl="0" eaLnBrk="1" fontAlgn="base" hangingPunct="1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"/>
        <a:defRPr sz="2400">
          <a:solidFill>
            <a:srgbClr val="080808"/>
          </a:solidFill>
          <a:latin typeface="+mn-lt"/>
          <a:ea typeface="+mn-ea"/>
          <a:cs typeface="+mn-cs"/>
        </a:defRPr>
      </a:lvl1pPr>
      <a:lvl2pPr marL="386954" indent="-182880" algn="l" defTabSz="342900" rtl="0" eaLnBrk="1" fontAlgn="base" hangingPunct="1">
        <a:lnSpc>
          <a:spcPct val="98000"/>
        </a:lnSpc>
        <a:spcBef>
          <a:spcPts val="375"/>
        </a:spcBef>
        <a:spcAft>
          <a:spcPct val="0"/>
        </a:spcAft>
        <a:buClr>
          <a:srgbClr val="002448"/>
        </a:buClr>
        <a:buSzPct val="65000"/>
        <a:buFont typeface="Wingdings" pitchFamily="2" charset="2"/>
        <a:buChar char=""/>
        <a:defRPr sz="2000">
          <a:solidFill>
            <a:srgbClr val="080808"/>
          </a:solidFill>
          <a:latin typeface="+mn-lt"/>
        </a:defRPr>
      </a:lvl2pPr>
      <a:lvl3pPr marL="644129" indent="-182880" algn="l" defTabSz="342900" rtl="0" eaLnBrk="1" fontAlgn="base" hangingPunct="1">
        <a:lnSpc>
          <a:spcPct val="98000"/>
        </a:lnSpc>
        <a:spcBef>
          <a:spcPts val="338"/>
        </a:spcBef>
        <a:spcAft>
          <a:spcPct val="0"/>
        </a:spcAft>
        <a:buClr>
          <a:srgbClr val="006666"/>
        </a:buClr>
        <a:buSzPct val="65000"/>
        <a:buFont typeface="Wingdings" pitchFamily="2" charset="2"/>
        <a:buChar char=""/>
        <a:defRPr sz="1800">
          <a:solidFill>
            <a:srgbClr val="080808"/>
          </a:solidFill>
          <a:latin typeface="+mn-lt"/>
        </a:defRPr>
      </a:lvl3pPr>
      <a:lvl4pPr marL="901304" indent="-182880" algn="l" defTabSz="342900" rtl="0" eaLnBrk="1" fontAlgn="base" hangingPunct="1">
        <a:lnSpc>
          <a:spcPct val="98000"/>
        </a:lnSpc>
        <a:spcBef>
          <a:spcPts val="338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"/>
        <a:defRPr sz="1600">
          <a:solidFill>
            <a:srgbClr val="080808"/>
          </a:solidFill>
          <a:latin typeface="+mn-lt"/>
        </a:defRPr>
      </a:lvl4pPr>
      <a:lvl5pPr marL="1112044" indent="-182880" algn="l" defTabSz="342900" rtl="0" eaLnBrk="1" fontAlgn="base" hangingPunct="1">
        <a:lnSpc>
          <a:spcPct val="98000"/>
        </a:lnSpc>
        <a:spcBef>
          <a:spcPts val="338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"/>
        <a:defRPr sz="1000">
          <a:solidFill>
            <a:srgbClr val="080808"/>
          </a:solidFill>
          <a:latin typeface="+mn-lt"/>
        </a:defRPr>
      </a:lvl5pPr>
      <a:lvl6pPr marL="1454944" indent="-123825" algn="l" defTabSz="342900" rtl="0" eaLnBrk="1" fontAlgn="base" hangingPunct="1">
        <a:lnSpc>
          <a:spcPct val="98000"/>
        </a:lnSpc>
        <a:spcBef>
          <a:spcPts val="338"/>
        </a:spcBef>
        <a:spcAft>
          <a:spcPct val="0"/>
        </a:spcAft>
        <a:buClr>
          <a:srgbClr val="000000"/>
        </a:buClr>
        <a:buSzPct val="65000"/>
        <a:buFont typeface="Wingdings" charset="2"/>
        <a:buChar char=""/>
        <a:defRPr>
          <a:solidFill>
            <a:srgbClr val="080808"/>
          </a:solidFill>
          <a:latin typeface="+mn-lt"/>
        </a:defRPr>
      </a:lvl6pPr>
      <a:lvl7pPr marL="1797844" indent="-123825" algn="l" defTabSz="342900" rtl="0" eaLnBrk="1" fontAlgn="base" hangingPunct="1">
        <a:lnSpc>
          <a:spcPct val="98000"/>
        </a:lnSpc>
        <a:spcBef>
          <a:spcPts val="338"/>
        </a:spcBef>
        <a:spcAft>
          <a:spcPct val="0"/>
        </a:spcAft>
        <a:buClr>
          <a:srgbClr val="000000"/>
        </a:buClr>
        <a:buSzPct val="65000"/>
        <a:buFont typeface="Wingdings" charset="2"/>
        <a:buChar char=""/>
        <a:defRPr>
          <a:solidFill>
            <a:srgbClr val="080808"/>
          </a:solidFill>
          <a:latin typeface="+mn-lt"/>
        </a:defRPr>
      </a:lvl7pPr>
      <a:lvl8pPr marL="2140744" indent="-123825" algn="l" defTabSz="342900" rtl="0" eaLnBrk="1" fontAlgn="base" hangingPunct="1">
        <a:lnSpc>
          <a:spcPct val="98000"/>
        </a:lnSpc>
        <a:spcBef>
          <a:spcPts val="338"/>
        </a:spcBef>
        <a:spcAft>
          <a:spcPct val="0"/>
        </a:spcAft>
        <a:buClr>
          <a:srgbClr val="000000"/>
        </a:buClr>
        <a:buSzPct val="65000"/>
        <a:buFont typeface="Wingdings" charset="2"/>
        <a:buChar char=""/>
        <a:defRPr>
          <a:solidFill>
            <a:srgbClr val="080808"/>
          </a:solidFill>
          <a:latin typeface="+mn-lt"/>
        </a:defRPr>
      </a:lvl8pPr>
      <a:lvl9pPr marL="2483644" indent="-123825" algn="l" defTabSz="342900" rtl="0" eaLnBrk="1" fontAlgn="base" hangingPunct="1">
        <a:lnSpc>
          <a:spcPct val="98000"/>
        </a:lnSpc>
        <a:spcBef>
          <a:spcPts val="338"/>
        </a:spcBef>
        <a:spcAft>
          <a:spcPct val="0"/>
        </a:spcAft>
        <a:buClr>
          <a:srgbClr val="000000"/>
        </a:buClr>
        <a:buSzPct val="65000"/>
        <a:buFont typeface="Wingdings" charset="2"/>
        <a:buChar char=""/>
        <a:defRPr>
          <a:solidFill>
            <a:srgbClr val="080808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800" b="1" dirty="0" err="1"/>
              <a:t>ParallelJS</a:t>
            </a:r>
            <a:r>
              <a:rPr lang="en-US" sz="2800" b="1" dirty="0"/>
              <a:t>: An Execution Framework for JavaScript </a:t>
            </a:r>
            <a:r>
              <a:rPr lang="en-US" sz="2800" b="1" dirty="0" smtClean="0"/>
              <a:t>on Heterogeneous Systems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7847" y="3886200"/>
            <a:ext cx="7247965" cy="1752600"/>
          </a:xfrm>
        </p:spPr>
        <p:txBody>
          <a:bodyPr/>
          <a:lstStyle/>
          <a:p>
            <a:pPr lvl="0" defTabSz="457200">
              <a:spcBef>
                <a:spcPct val="0"/>
              </a:spcBef>
            </a:pPr>
            <a:r>
              <a:rPr lang="en-US" sz="2400" dirty="0">
                <a:ea typeface="ＭＳ Ｐゴシック" pitchFamily="34" charset="-128"/>
              </a:rPr>
              <a:t>Jin Wang</a:t>
            </a:r>
            <a:r>
              <a:rPr lang="en-US" sz="2400" baseline="30000" dirty="0"/>
              <a:t>†</a:t>
            </a:r>
            <a:r>
              <a:rPr lang="en-US" sz="2400" dirty="0">
                <a:ea typeface="ＭＳ Ｐゴシック" pitchFamily="34" charset="-128"/>
              </a:rPr>
              <a:t>, Norman Rubin</a:t>
            </a:r>
            <a:r>
              <a:rPr lang="en-US" sz="2400" baseline="30000" dirty="0" smtClean="0"/>
              <a:t>‡</a:t>
            </a:r>
            <a:r>
              <a:rPr lang="en-US" sz="2400" dirty="0" smtClean="0">
                <a:ea typeface="ＭＳ Ｐゴシック" pitchFamily="34" charset="-128"/>
              </a:rPr>
              <a:t>, </a:t>
            </a:r>
            <a:r>
              <a:rPr lang="en-US" sz="2400" dirty="0" err="1">
                <a:ea typeface="ＭＳ Ｐゴシック" pitchFamily="34" charset="-128"/>
              </a:rPr>
              <a:t>Sudhakar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 err="1">
                <a:ea typeface="ＭＳ Ｐゴシック" pitchFamily="34" charset="-128"/>
              </a:rPr>
              <a:t>Yalamanchili</a:t>
            </a:r>
            <a:r>
              <a:rPr lang="en-US" sz="2400" baseline="30000" dirty="0"/>
              <a:t>†</a:t>
            </a:r>
          </a:p>
          <a:p>
            <a:pPr lvl="0" defTabSz="457200">
              <a:spcBef>
                <a:spcPct val="0"/>
              </a:spcBef>
            </a:pPr>
            <a:endParaRPr lang="en-US" sz="2400" baseline="30000" dirty="0"/>
          </a:p>
          <a:p>
            <a:pPr lvl="0" algn="just" defTabSz="457200">
              <a:spcBef>
                <a:spcPct val="0"/>
              </a:spcBef>
            </a:pPr>
            <a:r>
              <a:rPr lang="en-US" sz="2000" dirty="0"/>
              <a:t>† Georgia Institute of </a:t>
            </a:r>
            <a:r>
              <a:rPr lang="en-US" sz="2000" dirty="0" smtClean="0"/>
              <a:t>Technology</a:t>
            </a:r>
          </a:p>
          <a:p>
            <a:pPr lvl="0" algn="just" defTabSz="457200">
              <a:spcBef>
                <a:spcPct val="0"/>
              </a:spcBef>
            </a:pPr>
            <a:r>
              <a:rPr lang="en-US" sz="2000" dirty="0"/>
              <a:t>	</a:t>
            </a:r>
            <a:r>
              <a:rPr lang="en-US" sz="1800" dirty="0" smtClean="0"/>
              <a:t>School of Electrical and Computer Engineering</a:t>
            </a:r>
          </a:p>
          <a:p>
            <a:pPr lvl="0" algn="just" defTabSz="457200">
              <a:spcBef>
                <a:spcPct val="0"/>
              </a:spcBef>
            </a:pPr>
            <a:endParaRPr lang="en-US" sz="1800" dirty="0"/>
          </a:p>
          <a:p>
            <a:pPr lvl="0" algn="just" defTabSz="457200">
              <a:spcBef>
                <a:spcPct val="0"/>
              </a:spcBef>
            </a:pPr>
            <a:r>
              <a:rPr lang="en-US" sz="2000" dirty="0"/>
              <a:t>‡ </a:t>
            </a:r>
            <a:r>
              <a:rPr lang="en-US" sz="2000" dirty="0" smtClean="0"/>
              <a:t>NVIDIA Research</a:t>
            </a:r>
            <a:endParaRPr lang="en-US" altLang="ja-JP" sz="2000" dirty="0">
              <a:ea typeface="ＭＳ Ｐゴシック" pitchFamily="34" charset="-128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1389063" cy="1052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3260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Programming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ParallelJS</a:t>
            </a:r>
            <a:r>
              <a:rPr lang="en-US" dirty="0" smtClean="0"/>
              <a:t> programs are typically smaller then CUDA codes</a:t>
            </a:r>
          </a:p>
          <a:p>
            <a:r>
              <a:rPr lang="en-US" dirty="0" smtClean="0"/>
              <a:t>Productivity and Performance portability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416763" y="1590555"/>
            <a:ext cx="4873865" cy="2361954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497079" y="1949823"/>
            <a:ext cx="2653218" cy="1501726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150297" y="1590555"/>
            <a:ext cx="266467" cy="2361954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6508" y="2555337"/>
            <a:ext cx="1707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ParallelJS</a:t>
            </a:r>
            <a:r>
              <a:rPr lang="en-US" dirty="0" smtClean="0"/>
              <a:t> Programmer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3211" y="4004764"/>
            <a:ext cx="1241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High-level</a:t>
            </a:r>
          </a:p>
          <a:p>
            <a:r>
              <a:rPr lang="en-US" dirty="0" smtClean="0"/>
              <a:t>Constructs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 bwMode="auto">
          <a:xfrm>
            <a:off x="2291184" y="2588757"/>
            <a:ext cx="806823" cy="289746"/>
          </a:xfrm>
          <a:prstGeom prst="rightArrow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935739" y="2188274"/>
            <a:ext cx="4115739" cy="321564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Grid/CTA/Threads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935739" y="2509838"/>
            <a:ext cx="4115739" cy="368665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Global/Shared/Local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935739" y="1741392"/>
            <a:ext cx="4115739" cy="387247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Detailed Implementation Scheme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935739" y="2935408"/>
            <a:ext cx="4115739" cy="368665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GPU-dependent Configurations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3075" y="3451549"/>
            <a:ext cx="2868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Invisible to programmers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7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Sum of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var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numbers = new par$.</a:t>
            </a:r>
            <a:r>
              <a:rPr lang="en-US" dirty="0" err="1">
                <a:solidFill>
                  <a:schemeClr val="tx1"/>
                </a:solidFill>
              </a:rPr>
              <a:t>AccelArray</a:t>
            </a:r>
            <a:r>
              <a:rPr lang="en-US" dirty="0">
                <a:solidFill>
                  <a:schemeClr val="tx1"/>
                </a:solidFill>
              </a:rPr>
              <a:t>([1,2,3,4,5,6]);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function square(x){return x * x;}</a:t>
            </a:r>
          </a:p>
          <a:p>
            <a:pPr marL="0" indent="0">
              <a:buNone/>
            </a:pPr>
            <a:r>
              <a:rPr lang="en-US" dirty="0"/>
              <a:t>function plus(x, y){return x + y;}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sum = </a:t>
            </a:r>
            <a:r>
              <a:rPr lang="en-US" dirty="0" err="1"/>
              <a:t>numbers.map</a:t>
            </a:r>
            <a:r>
              <a:rPr lang="en-US" dirty="0"/>
              <a:t>(square).reduce(plus);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2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for GPU</a:t>
            </a:r>
            <a:endParaRPr lang="en-US" dirty="0"/>
          </a:p>
        </p:txBody>
      </p:sp>
      <p:sp>
        <p:nvSpPr>
          <p:cNvPr id="4" name="Multidocument 85"/>
          <p:cNvSpPr/>
          <p:nvPr/>
        </p:nvSpPr>
        <p:spPr bwMode="auto">
          <a:xfrm>
            <a:off x="194209" y="2255598"/>
            <a:ext cx="1417757" cy="1115619"/>
          </a:xfrm>
          <a:prstGeom prst="flowChartMultidocument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0" hangingPunct="0">
              <a:buClr>
                <a:srgbClr val="080808"/>
              </a:buClr>
              <a:buSzPct val="100000"/>
            </a:pPr>
            <a:r>
              <a:rPr lang="en-US" dirty="0" err="1" smtClean="0"/>
              <a:t>ParallelJS</a:t>
            </a:r>
            <a:r>
              <a:rPr lang="en-US" dirty="0" smtClean="0"/>
              <a:t> Program</a:t>
            </a:r>
          </a:p>
        </p:txBody>
      </p:sp>
      <p:cxnSp>
        <p:nvCxnSpPr>
          <p:cNvPr id="6" name="Straight Arrow Connector 5"/>
          <p:cNvCxnSpPr>
            <a:stCxn id="17" idx="3"/>
            <a:endCxn id="9" idx="1"/>
          </p:cNvCxnSpPr>
          <p:nvPr/>
        </p:nvCxnSpPr>
        <p:spPr bwMode="auto">
          <a:xfrm>
            <a:off x="2986342" y="1874598"/>
            <a:ext cx="717456" cy="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ounded Rectangle 8"/>
          <p:cNvSpPr/>
          <p:nvPr/>
        </p:nvSpPr>
        <p:spPr bwMode="auto">
          <a:xfrm>
            <a:off x="3703798" y="1602917"/>
            <a:ext cx="1143000" cy="543362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80065" y="124816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Esprima</a:t>
            </a:r>
            <a:r>
              <a:rPr lang="en-US" baseline="30000" dirty="0" smtClean="0"/>
              <a:t>[2]</a:t>
            </a:r>
            <a:endParaRPr lang="en-US" baseline="30000" dirty="0"/>
          </a:p>
        </p:txBody>
      </p:sp>
      <p:sp>
        <p:nvSpPr>
          <p:cNvPr id="17" name="Multidocument 85"/>
          <p:cNvSpPr/>
          <p:nvPr/>
        </p:nvSpPr>
        <p:spPr bwMode="auto">
          <a:xfrm>
            <a:off x="1097373" y="1493598"/>
            <a:ext cx="1888969" cy="762000"/>
          </a:xfrm>
          <a:prstGeom prst="flowChartMultidocument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0" hangingPunct="0">
              <a:buClr>
                <a:srgbClr val="080808"/>
              </a:buClr>
              <a:buSzPct val="100000"/>
            </a:pPr>
            <a:r>
              <a:rPr lang="en-US" dirty="0" smtClean="0"/>
              <a:t>User-defined Function</a:t>
            </a:r>
          </a:p>
        </p:txBody>
      </p:sp>
      <p:sp>
        <p:nvSpPr>
          <p:cNvPr id="18" name="Multidocument 85"/>
          <p:cNvSpPr/>
          <p:nvPr/>
        </p:nvSpPr>
        <p:spPr bwMode="auto">
          <a:xfrm>
            <a:off x="1109725" y="3141978"/>
            <a:ext cx="1888970" cy="762000"/>
          </a:xfrm>
          <a:prstGeom prst="flowChartMultidocument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0" hangingPunct="0">
              <a:buClr>
                <a:srgbClr val="080808"/>
              </a:buClr>
              <a:buSzPct val="100000"/>
            </a:pPr>
            <a:r>
              <a:rPr lang="en-US" dirty="0" smtClean="0"/>
              <a:t>Parallel Construct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4209" y="6316263"/>
            <a:ext cx="80146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u="none" strike="noStrike" baseline="0" dirty="0" smtClean="0">
                <a:latin typeface="+mj-lt"/>
              </a:rPr>
              <a:t>[2] </a:t>
            </a:r>
            <a:r>
              <a:rPr lang="it-IT" sz="1200" dirty="0"/>
              <a:t>A. Hidayat. Esprima: Ecmascript </a:t>
            </a:r>
            <a:r>
              <a:rPr lang="it-IT" sz="1200" dirty="0" smtClean="0"/>
              <a:t>parsing </a:t>
            </a:r>
            <a:r>
              <a:rPr lang="en-US" sz="1200" dirty="0" smtClean="0"/>
              <a:t>infrastructure for multipurpose analysis. http</a:t>
            </a:r>
            <a:r>
              <a:rPr lang="en-US" sz="1200" dirty="0"/>
              <a:t>://esprima.org/.</a:t>
            </a:r>
            <a:endParaRPr lang="en-US" sz="1200" dirty="0">
              <a:latin typeface="+mj-lt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658924" y="1731910"/>
            <a:ext cx="511176" cy="261938"/>
            <a:chOff x="2182812" y="2514600"/>
            <a:chExt cx="511176" cy="261938"/>
          </a:xfrm>
          <a:solidFill>
            <a:schemeClr val="accent3">
              <a:lumMod val="85000"/>
            </a:schemeClr>
          </a:solidFill>
        </p:grpSpPr>
        <p:grpSp>
          <p:nvGrpSpPr>
            <p:cNvPr id="24" name="Group 23"/>
            <p:cNvGrpSpPr/>
            <p:nvPr/>
          </p:nvGrpSpPr>
          <p:grpSpPr>
            <a:xfrm>
              <a:off x="2182812" y="2514600"/>
              <a:ext cx="407988" cy="261938"/>
              <a:chOff x="4697412" y="1752600"/>
              <a:chExt cx="407988" cy="261938"/>
            </a:xfrm>
            <a:grpFill/>
          </p:grpSpPr>
          <p:sp>
            <p:nvSpPr>
              <p:cNvPr id="26" name="Rectangle 25"/>
              <p:cNvSpPr/>
              <p:nvPr/>
            </p:nvSpPr>
            <p:spPr bwMode="auto">
              <a:xfrm>
                <a:off x="4697412" y="1752600"/>
                <a:ext cx="103188" cy="261938"/>
              </a:xfrm>
              <a:prstGeom prst="rect">
                <a:avLst/>
              </a:prstGeom>
              <a:ln>
                <a:headEnd type="none" w="med" len="med"/>
                <a:tailEnd type="none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 eaLnBrk="0" hangingPunct="0">
                  <a:buClr>
                    <a:srgbClr val="080808"/>
                  </a:buClr>
                  <a:buSzPct val="100000"/>
                  <a:buFont typeface="Tahoma" charset="0"/>
                  <a:buNone/>
                </a:pPr>
                <a:endParaRPr lang="en-US" sz="1200">
                  <a:solidFill>
                    <a:srgbClr val="000000"/>
                  </a:solidFill>
                  <a:latin typeface="Ariel" charset="0"/>
                  <a:cs typeface="+mn-cs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4800600" y="1752600"/>
                <a:ext cx="103188" cy="261938"/>
              </a:xfrm>
              <a:prstGeom prst="rect">
                <a:avLst/>
              </a:prstGeom>
              <a:ln>
                <a:headEnd type="none" w="med" len="med"/>
                <a:tailEnd type="none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 eaLnBrk="0" hangingPunct="0">
                  <a:buClr>
                    <a:srgbClr val="080808"/>
                  </a:buClr>
                  <a:buSzPct val="100000"/>
                  <a:buFont typeface="Tahoma" charset="0"/>
                  <a:buNone/>
                </a:pPr>
                <a:endParaRPr lang="en-US" sz="1200">
                  <a:solidFill>
                    <a:srgbClr val="000000"/>
                  </a:solidFill>
                  <a:latin typeface="Ariel" charset="0"/>
                  <a:cs typeface="+mn-cs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4899024" y="1752600"/>
                <a:ext cx="103188" cy="261938"/>
              </a:xfrm>
              <a:prstGeom prst="rect">
                <a:avLst/>
              </a:prstGeom>
              <a:ln>
                <a:headEnd type="none" w="med" len="med"/>
                <a:tailEnd type="none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 eaLnBrk="0" hangingPunct="0">
                  <a:buClr>
                    <a:srgbClr val="080808"/>
                  </a:buClr>
                  <a:buSzPct val="100000"/>
                  <a:buFont typeface="Tahoma" charset="0"/>
                  <a:buNone/>
                </a:pPr>
                <a:endParaRPr lang="en-US" sz="1200">
                  <a:solidFill>
                    <a:srgbClr val="000000"/>
                  </a:solidFill>
                  <a:latin typeface="Ariel" charset="0"/>
                  <a:cs typeface="+mn-cs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5002212" y="1752600"/>
                <a:ext cx="103188" cy="261938"/>
              </a:xfrm>
              <a:prstGeom prst="rect">
                <a:avLst/>
              </a:prstGeom>
              <a:ln>
                <a:headEnd type="none" w="med" len="med"/>
                <a:tailEnd type="none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 eaLnBrk="0" hangingPunct="0">
                  <a:buClr>
                    <a:srgbClr val="080808"/>
                  </a:buClr>
                  <a:buSzPct val="100000"/>
                  <a:buFont typeface="Tahoma" charset="0"/>
                  <a:buNone/>
                </a:pPr>
                <a:endParaRPr lang="en-US" sz="1200">
                  <a:solidFill>
                    <a:srgbClr val="000000"/>
                  </a:solidFill>
                  <a:latin typeface="Ariel" charset="0"/>
                  <a:cs typeface="+mn-cs"/>
                </a:endParaRPr>
              </a:p>
            </p:txBody>
          </p:sp>
        </p:grpSp>
        <p:sp>
          <p:nvSpPr>
            <p:cNvPr id="25" name="Rectangle 24"/>
            <p:cNvSpPr/>
            <p:nvPr/>
          </p:nvSpPr>
          <p:spPr bwMode="auto">
            <a:xfrm>
              <a:off x="2590800" y="2514600"/>
              <a:ext cx="103188" cy="261938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 eaLnBrk="0" hangingPunct="0">
                <a:buClr>
                  <a:srgbClr val="080808"/>
                </a:buClr>
                <a:buSzPct val="100000"/>
                <a:buFont typeface="Tahoma" charset="0"/>
                <a:buNone/>
              </a:pPr>
              <a:endParaRPr lang="en-US" sz="1200">
                <a:solidFill>
                  <a:srgbClr val="000000"/>
                </a:solidFill>
                <a:latin typeface="Ariel" charset="0"/>
                <a:cs typeface="+mn-cs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558395" y="1356383"/>
            <a:ext cx="584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AST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9" idx="3"/>
            <a:endCxn id="26" idx="1"/>
          </p:cNvCxnSpPr>
          <p:nvPr/>
        </p:nvCxnSpPr>
        <p:spPr bwMode="auto">
          <a:xfrm flipV="1">
            <a:off x="4846798" y="1862879"/>
            <a:ext cx="812126" cy="11719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>
            <a:stCxn id="28" idx="2"/>
            <a:endCxn id="35" idx="0"/>
          </p:cNvCxnSpPr>
          <p:nvPr/>
        </p:nvCxnSpPr>
        <p:spPr bwMode="auto">
          <a:xfrm>
            <a:off x="5912130" y="1993848"/>
            <a:ext cx="2382" cy="431523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ounded Rectangle 34"/>
          <p:cNvSpPr/>
          <p:nvPr/>
        </p:nvSpPr>
        <p:spPr bwMode="auto">
          <a:xfrm>
            <a:off x="5239934" y="2425371"/>
            <a:ext cx="1349156" cy="543362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Type </a:t>
            </a:r>
            <a:r>
              <a:rPr lang="en-US" dirty="0" err="1" smtClean="0"/>
              <a:t>Inferernce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5" idx="2"/>
            <a:endCxn id="44" idx="0"/>
          </p:cNvCxnSpPr>
          <p:nvPr/>
        </p:nvCxnSpPr>
        <p:spPr bwMode="auto">
          <a:xfrm>
            <a:off x="5914512" y="2968733"/>
            <a:ext cx="6708" cy="284799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Rounded Rectangle 43"/>
          <p:cNvSpPr/>
          <p:nvPr/>
        </p:nvSpPr>
        <p:spPr bwMode="auto">
          <a:xfrm>
            <a:off x="5246642" y="3253532"/>
            <a:ext cx="1349156" cy="543362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 Generation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18" idx="3"/>
            <a:endCxn id="44" idx="1"/>
          </p:cNvCxnSpPr>
          <p:nvPr/>
        </p:nvCxnSpPr>
        <p:spPr bwMode="auto">
          <a:xfrm>
            <a:off x="2998695" y="3522978"/>
            <a:ext cx="2247947" cy="2235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ounded Rectangle 57"/>
          <p:cNvSpPr/>
          <p:nvPr/>
        </p:nvSpPr>
        <p:spPr bwMode="auto">
          <a:xfrm>
            <a:off x="2663402" y="2968733"/>
            <a:ext cx="1864381" cy="543362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Construct LLVMIR Library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5665632" y="4180597"/>
            <a:ext cx="511176" cy="261938"/>
            <a:chOff x="2182812" y="2514600"/>
            <a:chExt cx="511176" cy="261938"/>
          </a:xfrm>
          <a:solidFill>
            <a:schemeClr val="accent3">
              <a:lumMod val="85000"/>
            </a:schemeClr>
          </a:solidFill>
        </p:grpSpPr>
        <p:grpSp>
          <p:nvGrpSpPr>
            <p:cNvPr id="63" name="Group 62"/>
            <p:cNvGrpSpPr/>
            <p:nvPr/>
          </p:nvGrpSpPr>
          <p:grpSpPr>
            <a:xfrm>
              <a:off x="2182812" y="2514600"/>
              <a:ext cx="407988" cy="261938"/>
              <a:chOff x="4697412" y="1752600"/>
              <a:chExt cx="407988" cy="261938"/>
            </a:xfrm>
            <a:grpFill/>
          </p:grpSpPr>
          <p:sp>
            <p:nvSpPr>
              <p:cNvPr id="65" name="Rectangle 64"/>
              <p:cNvSpPr/>
              <p:nvPr/>
            </p:nvSpPr>
            <p:spPr bwMode="auto">
              <a:xfrm>
                <a:off x="4697412" y="1752600"/>
                <a:ext cx="103188" cy="261938"/>
              </a:xfrm>
              <a:prstGeom prst="rect">
                <a:avLst/>
              </a:prstGeom>
              <a:ln>
                <a:headEnd type="none" w="med" len="med"/>
                <a:tailEnd type="none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 eaLnBrk="0" hangingPunct="0">
                  <a:buClr>
                    <a:srgbClr val="080808"/>
                  </a:buClr>
                  <a:buSzPct val="100000"/>
                  <a:buFont typeface="Tahoma" charset="0"/>
                  <a:buNone/>
                </a:pPr>
                <a:endParaRPr lang="en-US" sz="1200">
                  <a:solidFill>
                    <a:srgbClr val="000000"/>
                  </a:solidFill>
                  <a:latin typeface="Ariel" charset="0"/>
                  <a:cs typeface="+mn-cs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4800600" y="1752600"/>
                <a:ext cx="103188" cy="261938"/>
              </a:xfrm>
              <a:prstGeom prst="rect">
                <a:avLst/>
              </a:prstGeom>
              <a:ln>
                <a:headEnd type="none" w="med" len="med"/>
                <a:tailEnd type="none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 eaLnBrk="0" hangingPunct="0">
                  <a:buClr>
                    <a:srgbClr val="080808"/>
                  </a:buClr>
                  <a:buSzPct val="100000"/>
                  <a:buFont typeface="Tahoma" charset="0"/>
                  <a:buNone/>
                </a:pPr>
                <a:endParaRPr lang="en-US" sz="1200">
                  <a:solidFill>
                    <a:srgbClr val="000000"/>
                  </a:solidFill>
                  <a:latin typeface="Ariel" charset="0"/>
                  <a:cs typeface="+mn-cs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4899024" y="1752600"/>
                <a:ext cx="103188" cy="261938"/>
              </a:xfrm>
              <a:prstGeom prst="rect">
                <a:avLst/>
              </a:prstGeom>
              <a:ln>
                <a:headEnd type="none" w="med" len="med"/>
                <a:tailEnd type="none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 eaLnBrk="0" hangingPunct="0">
                  <a:buClr>
                    <a:srgbClr val="080808"/>
                  </a:buClr>
                  <a:buSzPct val="100000"/>
                  <a:buFont typeface="Tahoma" charset="0"/>
                  <a:buNone/>
                </a:pPr>
                <a:endParaRPr lang="en-US" sz="1200">
                  <a:solidFill>
                    <a:srgbClr val="000000"/>
                  </a:solidFill>
                  <a:latin typeface="Ariel" charset="0"/>
                  <a:cs typeface="+mn-cs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5002212" y="1752600"/>
                <a:ext cx="103188" cy="261938"/>
              </a:xfrm>
              <a:prstGeom prst="rect">
                <a:avLst/>
              </a:prstGeom>
              <a:ln>
                <a:headEnd type="none" w="med" len="med"/>
                <a:tailEnd type="none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 eaLnBrk="0" hangingPunct="0">
                  <a:buClr>
                    <a:srgbClr val="080808"/>
                  </a:buClr>
                  <a:buSzPct val="100000"/>
                  <a:buFont typeface="Tahoma" charset="0"/>
                  <a:buNone/>
                </a:pPr>
                <a:endParaRPr lang="en-US" sz="1200">
                  <a:solidFill>
                    <a:srgbClr val="000000"/>
                  </a:solidFill>
                  <a:latin typeface="Ariel" charset="0"/>
                  <a:cs typeface="+mn-cs"/>
                </a:endParaRPr>
              </a:p>
            </p:txBody>
          </p:sp>
        </p:grpSp>
        <p:sp>
          <p:nvSpPr>
            <p:cNvPr id="64" name="Rectangle 63"/>
            <p:cNvSpPr/>
            <p:nvPr/>
          </p:nvSpPr>
          <p:spPr bwMode="auto">
            <a:xfrm>
              <a:off x="2590800" y="2514600"/>
              <a:ext cx="103188" cy="261938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 eaLnBrk="0" hangingPunct="0">
                <a:buClr>
                  <a:srgbClr val="080808"/>
                </a:buClr>
                <a:buSzPct val="100000"/>
                <a:buFont typeface="Tahoma" charset="0"/>
                <a:buNone/>
              </a:pPr>
              <a:endParaRPr lang="en-US" sz="1200">
                <a:solidFill>
                  <a:srgbClr val="000000"/>
                </a:solidFill>
                <a:latin typeface="Ariel" charset="0"/>
                <a:cs typeface="+mn-cs"/>
              </a:endParaRPr>
            </a:p>
          </p:txBody>
        </p:sp>
      </p:grpSp>
      <p:cxnSp>
        <p:nvCxnSpPr>
          <p:cNvPr id="69" name="Straight Arrow Connector 68"/>
          <p:cNvCxnSpPr>
            <a:stCxn id="44" idx="2"/>
            <a:endCxn id="67" idx="0"/>
          </p:cNvCxnSpPr>
          <p:nvPr/>
        </p:nvCxnSpPr>
        <p:spPr bwMode="auto">
          <a:xfrm flipH="1">
            <a:off x="5918838" y="3796894"/>
            <a:ext cx="2382" cy="383703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6185707" y="4123416"/>
            <a:ext cx="102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LLVM IR</a:t>
            </a:r>
            <a:endParaRPr lang="en-US" dirty="0"/>
          </a:p>
        </p:txBody>
      </p:sp>
      <p:sp>
        <p:nvSpPr>
          <p:cNvPr id="77" name="Rounded Rectangle 76"/>
          <p:cNvSpPr/>
          <p:nvPr/>
        </p:nvSpPr>
        <p:spPr bwMode="auto">
          <a:xfrm>
            <a:off x="5246642" y="4876451"/>
            <a:ext cx="1349156" cy="543362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NVVM Compiler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5665632" y="5832507"/>
            <a:ext cx="511176" cy="261938"/>
            <a:chOff x="2182812" y="2514600"/>
            <a:chExt cx="511176" cy="261938"/>
          </a:xfrm>
          <a:solidFill>
            <a:schemeClr val="accent3">
              <a:lumMod val="85000"/>
            </a:schemeClr>
          </a:solidFill>
        </p:grpSpPr>
        <p:grpSp>
          <p:nvGrpSpPr>
            <p:cNvPr id="79" name="Group 78"/>
            <p:cNvGrpSpPr/>
            <p:nvPr/>
          </p:nvGrpSpPr>
          <p:grpSpPr>
            <a:xfrm>
              <a:off x="2182812" y="2514600"/>
              <a:ext cx="407988" cy="261938"/>
              <a:chOff x="4697412" y="1752600"/>
              <a:chExt cx="407988" cy="261938"/>
            </a:xfrm>
            <a:grpFill/>
          </p:grpSpPr>
          <p:sp>
            <p:nvSpPr>
              <p:cNvPr id="81" name="Rectangle 80"/>
              <p:cNvSpPr/>
              <p:nvPr/>
            </p:nvSpPr>
            <p:spPr bwMode="auto">
              <a:xfrm>
                <a:off x="4697412" y="1752600"/>
                <a:ext cx="103188" cy="261938"/>
              </a:xfrm>
              <a:prstGeom prst="rect">
                <a:avLst/>
              </a:prstGeom>
              <a:ln>
                <a:headEnd type="none" w="med" len="med"/>
                <a:tailEnd type="none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 eaLnBrk="0" hangingPunct="0">
                  <a:buClr>
                    <a:srgbClr val="080808"/>
                  </a:buClr>
                  <a:buSzPct val="100000"/>
                  <a:buFont typeface="Tahoma" charset="0"/>
                  <a:buNone/>
                </a:pPr>
                <a:endParaRPr lang="en-US" sz="1200">
                  <a:solidFill>
                    <a:srgbClr val="000000"/>
                  </a:solidFill>
                  <a:latin typeface="Ariel" charset="0"/>
                  <a:cs typeface="+mn-cs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4800600" y="1752600"/>
                <a:ext cx="103188" cy="261938"/>
              </a:xfrm>
              <a:prstGeom prst="rect">
                <a:avLst/>
              </a:prstGeom>
              <a:ln>
                <a:headEnd type="none" w="med" len="med"/>
                <a:tailEnd type="none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 eaLnBrk="0" hangingPunct="0">
                  <a:buClr>
                    <a:srgbClr val="080808"/>
                  </a:buClr>
                  <a:buSzPct val="100000"/>
                  <a:buFont typeface="Tahoma" charset="0"/>
                  <a:buNone/>
                </a:pPr>
                <a:endParaRPr lang="en-US" sz="1200">
                  <a:solidFill>
                    <a:srgbClr val="000000"/>
                  </a:solidFill>
                  <a:latin typeface="Ariel" charset="0"/>
                  <a:cs typeface="+mn-cs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4899024" y="1752600"/>
                <a:ext cx="103188" cy="261938"/>
              </a:xfrm>
              <a:prstGeom prst="rect">
                <a:avLst/>
              </a:prstGeom>
              <a:ln>
                <a:headEnd type="none" w="med" len="med"/>
                <a:tailEnd type="none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 eaLnBrk="0" hangingPunct="0">
                  <a:buClr>
                    <a:srgbClr val="080808"/>
                  </a:buClr>
                  <a:buSzPct val="100000"/>
                  <a:buFont typeface="Tahoma" charset="0"/>
                  <a:buNone/>
                </a:pPr>
                <a:endParaRPr lang="en-US" sz="1200">
                  <a:solidFill>
                    <a:srgbClr val="000000"/>
                  </a:solidFill>
                  <a:latin typeface="Ariel" charset="0"/>
                  <a:cs typeface="+mn-cs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5002212" y="1752600"/>
                <a:ext cx="103188" cy="261938"/>
              </a:xfrm>
              <a:prstGeom prst="rect">
                <a:avLst/>
              </a:prstGeom>
              <a:ln>
                <a:headEnd type="none" w="med" len="med"/>
                <a:tailEnd type="none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 eaLnBrk="0" hangingPunct="0">
                  <a:buClr>
                    <a:srgbClr val="080808"/>
                  </a:buClr>
                  <a:buSzPct val="100000"/>
                  <a:buFont typeface="Tahoma" charset="0"/>
                  <a:buNone/>
                </a:pPr>
                <a:endParaRPr lang="en-US" sz="1200">
                  <a:solidFill>
                    <a:srgbClr val="000000"/>
                  </a:solidFill>
                  <a:latin typeface="Ariel" charset="0"/>
                  <a:cs typeface="+mn-cs"/>
                </a:endParaRPr>
              </a:p>
            </p:txBody>
          </p:sp>
        </p:grpSp>
        <p:sp>
          <p:nvSpPr>
            <p:cNvPr id="80" name="Rectangle 79"/>
            <p:cNvSpPr/>
            <p:nvPr/>
          </p:nvSpPr>
          <p:spPr bwMode="auto">
            <a:xfrm>
              <a:off x="2590800" y="2514600"/>
              <a:ext cx="103188" cy="261938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 eaLnBrk="0" hangingPunct="0">
                <a:buClr>
                  <a:srgbClr val="080808"/>
                </a:buClr>
                <a:buSzPct val="100000"/>
                <a:buFont typeface="Tahoma" charset="0"/>
                <a:buNone/>
              </a:pPr>
              <a:endParaRPr lang="en-US" sz="1200">
                <a:solidFill>
                  <a:srgbClr val="000000"/>
                </a:solidFill>
                <a:latin typeface="Ariel" charset="0"/>
                <a:cs typeface="+mn-cs"/>
              </a:endParaRPr>
            </a:p>
          </p:txBody>
        </p:sp>
      </p:grpSp>
      <p:cxnSp>
        <p:nvCxnSpPr>
          <p:cNvPr id="85" name="Straight Arrow Connector 84"/>
          <p:cNvCxnSpPr>
            <a:stCxn id="77" idx="2"/>
            <a:endCxn id="83" idx="0"/>
          </p:cNvCxnSpPr>
          <p:nvPr/>
        </p:nvCxnSpPr>
        <p:spPr bwMode="auto">
          <a:xfrm flipH="1">
            <a:off x="5918838" y="5419813"/>
            <a:ext cx="2382" cy="412694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6185707" y="5774960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PTX</a:t>
            </a:r>
            <a:endParaRPr lang="en-US" dirty="0"/>
          </a:p>
        </p:txBody>
      </p:sp>
      <p:cxnSp>
        <p:nvCxnSpPr>
          <p:cNvPr id="88" name="Straight Arrow Connector 87"/>
          <p:cNvCxnSpPr>
            <a:stCxn id="67" idx="2"/>
            <a:endCxn id="77" idx="0"/>
          </p:cNvCxnSpPr>
          <p:nvPr/>
        </p:nvCxnSpPr>
        <p:spPr bwMode="auto">
          <a:xfrm>
            <a:off x="5918838" y="4442535"/>
            <a:ext cx="2382" cy="433916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8" name="Right Brace 107"/>
          <p:cNvSpPr/>
          <p:nvPr/>
        </p:nvSpPr>
        <p:spPr bwMode="auto">
          <a:xfrm>
            <a:off x="7272641" y="1617495"/>
            <a:ext cx="388489" cy="2690587"/>
          </a:xfrm>
          <a:prstGeom prst="rightBrace">
            <a:avLst>
              <a:gd name="adj1" fmla="val 72738"/>
              <a:gd name="adj2" fmla="val 50000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ight Brace 109"/>
          <p:cNvSpPr/>
          <p:nvPr/>
        </p:nvSpPr>
        <p:spPr bwMode="auto">
          <a:xfrm>
            <a:off x="7272642" y="4988859"/>
            <a:ext cx="273318" cy="1155434"/>
          </a:xfrm>
          <a:prstGeom prst="rightBrace">
            <a:avLst>
              <a:gd name="adj1" fmla="val 72738"/>
              <a:gd name="adj2" fmla="val 50000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7698359" y="2639622"/>
            <a:ext cx="1320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Written in JavaScript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7698359" y="5243410"/>
            <a:ext cx="1320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Through Dynamic C++ Lib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AST: stored in JavaScript objects</a:t>
            </a:r>
          </a:p>
          <a:p>
            <a:endParaRPr lang="en-US" dirty="0" smtClean="0"/>
          </a:p>
          <a:p>
            <a:r>
              <a:rPr lang="en-US" dirty="0" smtClean="0"/>
              <a:t>Type Inference</a:t>
            </a:r>
          </a:p>
          <a:p>
            <a:pPr lvl="1"/>
            <a:r>
              <a:rPr lang="en-US" dirty="0" smtClean="0"/>
              <a:t>JavaScript is dynamically typed</a:t>
            </a:r>
          </a:p>
          <a:p>
            <a:pPr lvl="1"/>
            <a:r>
              <a:rPr lang="en-US" dirty="0" smtClean="0"/>
              <a:t>Type propagation from input types</a:t>
            </a:r>
          </a:p>
          <a:p>
            <a:pPr lvl="1"/>
            <a:r>
              <a:rPr lang="en-US" dirty="0" smtClean="0"/>
              <a:t>Avoid iterative </a:t>
            </a:r>
            <a:r>
              <a:rPr lang="en-US" dirty="0" err="1" smtClean="0"/>
              <a:t>Hindley</a:t>
            </a:r>
            <a:r>
              <a:rPr lang="en-US" dirty="0" smtClean="0"/>
              <a:t>-Milner algorithm</a:t>
            </a:r>
          </a:p>
          <a:p>
            <a:pPr lvl="1"/>
            <a:endParaRPr lang="en-US" dirty="0"/>
          </a:p>
          <a:p>
            <a:r>
              <a:rPr lang="en-US" dirty="0" smtClean="0"/>
              <a:t>Code Generation</a:t>
            </a:r>
          </a:p>
          <a:p>
            <a:pPr lvl="1"/>
            <a:r>
              <a:rPr lang="en-US" dirty="0" smtClean="0"/>
              <a:t>Add Kernel Header and Meta to comply with NVVM</a:t>
            </a:r>
          </a:p>
          <a:p>
            <a:pPr lvl="1"/>
            <a:r>
              <a:rPr lang="en-US" dirty="0" smtClean="0"/>
              <a:t>AST-&gt;LLVM Instructions</a:t>
            </a:r>
          </a:p>
          <a:p>
            <a:pPr lvl="1"/>
            <a:endParaRPr lang="en-US" dirty="0"/>
          </a:p>
          <a:p>
            <a:r>
              <a:rPr lang="en-US" dirty="0" smtClean="0"/>
              <a:t>NVVM: Generate PTX from LLVM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System (on Windows Mozilla Firefox)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967081" y="2036173"/>
            <a:ext cx="1451397" cy="927848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Firefox Extension</a:t>
            </a:r>
            <a:endParaRPr lang="en-US" dirty="0"/>
          </a:p>
        </p:txBody>
      </p:sp>
      <p:sp>
        <p:nvSpPr>
          <p:cNvPr id="5" name="Multidocument 85"/>
          <p:cNvSpPr/>
          <p:nvPr/>
        </p:nvSpPr>
        <p:spPr bwMode="auto">
          <a:xfrm>
            <a:off x="460562" y="1274173"/>
            <a:ext cx="1888969" cy="762000"/>
          </a:xfrm>
          <a:prstGeom prst="flowChartMultidocument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0" hangingPunct="0">
              <a:buClr>
                <a:srgbClr val="080808"/>
              </a:buClr>
              <a:buSzPct val="100000"/>
            </a:pPr>
            <a:r>
              <a:rPr lang="en-US" dirty="0" smtClean="0"/>
              <a:t>LLVM IR</a:t>
            </a:r>
          </a:p>
        </p:txBody>
      </p:sp>
      <p:sp>
        <p:nvSpPr>
          <p:cNvPr id="6" name="Multidocument 85"/>
          <p:cNvSpPr/>
          <p:nvPr/>
        </p:nvSpPr>
        <p:spPr bwMode="auto">
          <a:xfrm>
            <a:off x="460562" y="2202020"/>
            <a:ext cx="1888969" cy="762000"/>
          </a:xfrm>
          <a:prstGeom prst="flowChartMultidocument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0" hangingPunct="0">
              <a:buClr>
                <a:srgbClr val="080808"/>
              </a:buClr>
              <a:buSzPct val="100000"/>
            </a:pPr>
            <a:r>
              <a:rPr lang="en-US" dirty="0" smtClean="0"/>
              <a:t>Inputs</a:t>
            </a:r>
          </a:p>
        </p:txBody>
      </p:sp>
      <p:sp>
        <p:nvSpPr>
          <p:cNvPr id="8" name="Multidocument 85"/>
          <p:cNvSpPr/>
          <p:nvPr/>
        </p:nvSpPr>
        <p:spPr bwMode="auto">
          <a:xfrm>
            <a:off x="460562" y="3180588"/>
            <a:ext cx="1888969" cy="762000"/>
          </a:xfrm>
          <a:prstGeom prst="flowChartMultidocument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0" hangingPunct="0">
              <a:buClr>
                <a:srgbClr val="080808"/>
              </a:buClr>
              <a:buSzPct val="100000"/>
            </a:pPr>
            <a:r>
              <a:rPr lang="en-US" dirty="0" smtClean="0"/>
              <a:t>Outputs</a:t>
            </a:r>
          </a:p>
        </p:txBody>
      </p:sp>
      <p:cxnSp>
        <p:nvCxnSpPr>
          <p:cNvPr id="10" name="Straight Arrow Connector 9"/>
          <p:cNvCxnSpPr>
            <a:stCxn id="5" idx="3"/>
          </p:cNvCxnSpPr>
          <p:nvPr/>
        </p:nvCxnSpPr>
        <p:spPr bwMode="auto">
          <a:xfrm>
            <a:off x="2349531" y="1655173"/>
            <a:ext cx="617550" cy="546847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>
            <a:stCxn id="6" idx="3"/>
          </p:cNvCxnSpPr>
          <p:nvPr/>
        </p:nvCxnSpPr>
        <p:spPr bwMode="auto">
          <a:xfrm flipV="1">
            <a:off x="2349531" y="2321628"/>
            <a:ext cx="617550" cy="2613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>
            <a:endCxn id="8" idx="3"/>
          </p:cNvCxnSpPr>
          <p:nvPr/>
        </p:nvCxnSpPr>
        <p:spPr bwMode="auto">
          <a:xfrm flipH="1">
            <a:off x="2349531" y="2846063"/>
            <a:ext cx="617550" cy="715525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ounded Rectangle 17"/>
          <p:cNvSpPr/>
          <p:nvPr/>
        </p:nvSpPr>
        <p:spPr bwMode="auto">
          <a:xfrm>
            <a:off x="4938392" y="2036173"/>
            <a:ext cx="1451397" cy="927848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Runtime Library</a:t>
            </a:r>
            <a:endParaRPr lang="en-US" dirty="0"/>
          </a:p>
        </p:txBody>
      </p:sp>
      <p:sp>
        <p:nvSpPr>
          <p:cNvPr id="19" name="Multidocument 85"/>
          <p:cNvSpPr/>
          <p:nvPr/>
        </p:nvSpPr>
        <p:spPr bwMode="auto">
          <a:xfrm>
            <a:off x="6909704" y="1265040"/>
            <a:ext cx="1888969" cy="762000"/>
          </a:xfrm>
          <a:prstGeom prst="flowChartMultidocument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0" hangingPunct="0">
              <a:buClr>
                <a:srgbClr val="080808"/>
              </a:buClr>
              <a:buSzPct val="100000"/>
            </a:pPr>
            <a:r>
              <a:rPr lang="en-US" dirty="0" smtClean="0"/>
              <a:t>NVVM Lib</a:t>
            </a:r>
          </a:p>
        </p:txBody>
      </p:sp>
      <p:sp>
        <p:nvSpPr>
          <p:cNvPr id="20" name="Multidocument 85"/>
          <p:cNvSpPr/>
          <p:nvPr/>
        </p:nvSpPr>
        <p:spPr bwMode="auto">
          <a:xfrm>
            <a:off x="6909703" y="2846063"/>
            <a:ext cx="1888969" cy="762000"/>
          </a:xfrm>
          <a:prstGeom prst="flowChartMultidocument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0" hangingPunct="0">
              <a:buClr>
                <a:srgbClr val="080808"/>
              </a:buClr>
              <a:buSzPct val="100000"/>
            </a:pPr>
            <a:r>
              <a:rPr lang="en-US" dirty="0" smtClean="0"/>
              <a:t>CUDA Driver</a:t>
            </a:r>
          </a:p>
        </p:txBody>
      </p:sp>
      <p:cxnSp>
        <p:nvCxnSpPr>
          <p:cNvPr id="21" name="Straight Arrow Connector 20"/>
          <p:cNvCxnSpPr>
            <a:endCxn id="19" idx="1"/>
          </p:cNvCxnSpPr>
          <p:nvPr/>
        </p:nvCxnSpPr>
        <p:spPr bwMode="auto">
          <a:xfrm flipV="1">
            <a:off x="6389789" y="1646040"/>
            <a:ext cx="519915" cy="675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endCxn id="20" idx="1"/>
          </p:cNvCxnSpPr>
          <p:nvPr/>
        </p:nvCxnSpPr>
        <p:spPr bwMode="auto">
          <a:xfrm>
            <a:off x="6389788" y="2583020"/>
            <a:ext cx="519915" cy="64404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>
            <a:stCxn id="4" idx="3"/>
            <a:endCxn id="18" idx="1"/>
          </p:cNvCxnSpPr>
          <p:nvPr/>
        </p:nvCxnSpPr>
        <p:spPr bwMode="auto">
          <a:xfrm>
            <a:off x="4418478" y="2500097"/>
            <a:ext cx="519914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ight Brace 30"/>
          <p:cNvSpPr/>
          <p:nvPr/>
        </p:nvSpPr>
        <p:spPr bwMode="auto">
          <a:xfrm rot="5400000">
            <a:off x="1307727" y="3385528"/>
            <a:ext cx="295835" cy="1990165"/>
          </a:xfrm>
          <a:prstGeom prst="rightBrace">
            <a:avLst>
              <a:gd name="adj1" fmla="val 65358"/>
              <a:gd name="adj2" fmla="val 50000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Brace 31"/>
          <p:cNvSpPr/>
          <p:nvPr/>
        </p:nvSpPr>
        <p:spPr bwMode="auto">
          <a:xfrm rot="5400000">
            <a:off x="3814246" y="3385528"/>
            <a:ext cx="295835" cy="1990165"/>
          </a:xfrm>
          <a:prstGeom prst="rightBrace">
            <a:avLst>
              <a:gd name="adj1" fmla="val 65358"/>
              <a:gd name="adj2" fmla="val 50000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e 32"/>
          <p:cNvSpPr/>
          <p:nvPr/>
        </p:nvSpPr>
        <p:spPr bwMode="auto">
          <a:xfrm rot="5400000">
            <a:off x="6880507" y="2746890"/>
            <a:ext cx="295835" cy="3267441"/>
          </a:xfrm>
          <a:prstGeom prst="rightBrace">
            <a:avLst>
              <a:gd name="adj1" fmla="val 65358"/>
              <a:gd name="adj2" fmla="val 50000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27796" y="4528528"/>
            <a:ext cx="2001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General JavaScript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82354" y="4528528"/>
            <a:ext cx="2001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Privileged JavaScript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27510" y="4528528"/>
            <a:ext cx="2001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Dynamic C/C++ Library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Left-Right Arrow 36"/>
          <p:cNvSpPr/>
          <p:nvPr/>
        </p:nvSpPr>
        <p:spPr bwMode="auto">
          <a:xfrm>
            <a:off x="2121042" y="4906087"/>
            <a:ext cx="1169894" cy="356226"/>
          </a:xfrm>
          <a:prstGeom prst="leftRightArrow">
            <a:avLst/>
          </a:prstGeom>
          <a:ln>
            <a:headEnd type="none" w="med" len="med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-Right Arrow 37"/>
          <p:cNvSpPr/>
          <p:nvPr/>
        </p:nvSpPr>
        <p:spPr bwMode="auto">
          <a:xfrm>
            <a:off x="4836564" y="4906087"/>
            <a:ext cx="1169894" cy="356226"/>
          </a:xfrm>
          <a:prstGeom prst="leftRightArrow">
            <a:avLst/>
          </a:prstGeom>
          <a:ln>
            <a:headEnd type="none" w="med" len="med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739025" y="5238324"/>
            <a:ext cx="2001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DOM Event Passing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678435" y="5229252"/>
            <a:ext cx="1644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ctypes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2352" y="6131859"/>
            <a:ext cx="3536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DOM: Document Object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8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System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3" y="1457739"/>
            <a:ext cx="5851431" cy="4670011"/>
          </a:xfrm>
        </p:spPr>
        <p:txBody>
          <a:bodyPr/>
          <a:lstStyle/>
          <a:p>
            <a:r>
              <a:rPr lang="en-US" dirty="0" smtClean="0"/>
              <a:t>Data Transfer Management</a:t>
            </a:r>
          </a:p>
          <a:p>
            <a:pPr lvl="1"/>
            <a:r>
              <a:rPr lang="en-US" dirty="0" smtClean="0"/>
              <a:t>Copy data only when accessed by CPU or GPU</a:t>
            </a:r>
          </a:p>
          <a:p>
            <a:pPr lvl="1"/>
            <a:r>
              <a:rPr lang="en-US" dirty="0" smtClean="0"/>
              <a:t>Garbage collector is </a:t>
            </a:r>
            <a:r>
              <a:rPr lang="en-US" dirty="0" smtClean="0"/>
              <a:t>utilized to </a:t>
            </a:r>
            <a:r>
              <a:rPr lang="en-US" dirty="0" smtClean="0"/>
              <a:t>reuse GPU memory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Code Cache</a:t>
            </a:r>
          </a:p>
          <a:p>
            <a:pPr lvl="1"/>
            <a:r>
              <a:rPr lang="en-US" dirty="0" err="1" smtClean="0"/>
              <a:t>ParallelJS</a:t>
            </a:r>
            <a:r>
              <a:rPr lang="en-US" dirty="0" smtClean="0"/>
              <a:t> Construct code is hashed</a:t>
            </a:r>
          </a:p>
          <a:p>
            <a:pPr lvl="1"/>
            <a:r>
              <a:rPr lang="en-US" dirty="0" smtClean="0"/>
              <a:t>Future invocation of the same code does not need recompilation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15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1506071" y="3146612"/>
            <a:ext cx="954741" cy="605117"/>
          </a:xfrm>
          <a:prstGeom prst="ellipse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(JS)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3619220" y="3146611"/>
            <a:ext cx="954741" cy="605117"/>
          </a:xfrm>
          <a:prstGeom prst="ellipse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GPU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2003612" y="2984187"/>
            <a:ext cx="1896035" cy="216213"/>
          </a:xfrm>
          <a:custGeom>
            <a:avLst/>
            <a:gdLst>
              <a:gd name="connsiteX0" fmla="*/ 0 w 1896035"/>
              <a:gd name="connsiteY0" fmla="*/ 148978 h 216213"/>
              <a:gd name="connsiteX1" fmla="*/ 874059 w 1896035"/>
              <a:gd name="connsiteY1" fmla="*/ 1060 h 216213"/>
              <a:gd name="connsiteX2" fmla="*/ 1896035 w 1896035"/>
              <a:gd name="connsiteY2" fmla="*/ 216213 h 21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6035" h="216213">
                <a:moveTo>
                  <a:pt x="0" y="148978"/>
                </a:moveTo>
                <a:cubicBezTo>
                  <a:pt x="279026" y="69416"/>
                  <a:pt x="558053" y="-10146"/>
                  <a:pt x="874059" y="1060"/>
                </a:cubicBezTo>
                <a:cubicBezTo>
                  <a:pt x="1190065" y="12266"/>
                  <a:pt x="1543050" y="114239"/>
                  <a:pt x="1896035" y="216213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 bwMode="auto">
          <a:xfrm>
            <a:off x="4303059" y="2943276"/>
            <a:ext cx="743737" cy="1161384"/>
          </a:xfrm>
          <a:custGeom>
            <a:avLst/>
            <a:gdLst>
              <a:gd name="connsiteX0" fmla="*/ 26894 w 743737"/>
              <a:gd name="connsiteY0" fmla="*/ 257124 h 1161384"/>
              <a:gd name="connsiteX1" fmla="*/ 228600 w 743737"/>
              <a:gd name="connsiteY1" fmla="*/ 41971 h 1161384"/>
              <a:gd name="connsiteX2" fmla="*/ 605117 w 743737"/>
              <a:gd name="connsiteY2" fmla="*/ 55418 h 1161384"/>
              <a:gd name="connsiteX3" fmla="*/ 739588 w 743737"/>
              <a:gd name="connsiteY3" fmla="*/ 606748 h 1161384"/>
              <a:gd name="connsiteX4" fmla="*/ 470647 w 743737"/>
              <a:gd name="connsiteY4" fmla="*/ 1158077 h 1161384"/>
              <a:gd name="connsiteX5" fmla="*/ 0 w 743737"/>
              <a:gd name="connsiteY5" fmla="*/ 795006 h 1161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3737" h="1161384">
                <a:moveTo>
                  <a:pt x="26894" y="257124"/>
                </a:moveTo>
                <a:cubicBezTo>
                  <a:pt x="79562" y="166356"/>
                  <a:pt x="132230" y="75589"/>
                  <a:pt x="228600" y="41971"/>
                </a:cubicBezTo>
                <a:cubicBezTo>
                  <a:pt x="324970" y="8353"/>
                  <a:pt x="519952" y="-38712"/>
                  <a:pt x="605117" y="55418"/>
                </a:cubicBezTo>
                <a:cubicBezTo>
                  <a:pt x="690282" y="149547"/>
                  <a:pt x="762000" y="422971"/>
                  <a:pt x="739588" y="606748"/>
                </a:cubicBezTo>
                <a:cubicBezTo>
                  <a:pt x="717176" y="790525"/>
                  <a:pt x="593912" y="1126701"/>
                  <a:pt x="470647" y="1158077"/>
                </a:cubicBezTo>
                <a:cubicBezTo>
                  <a:pt x="347382" y="1189453"/>
                  <a:pt x="173691" y="992229"/>
                  <a:pt x="0" y="795006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eaVert" rtlCol="0" anchor="t"/>
          <a:lstStyle/>
          <a:p>
            <a:pPr algn="ctr"/>
            <a:r>
              <a:rPr lang="en-US" dirty="0" smtClean="0"/>
              <a:t>Reuse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49808" y="2652895"/>
            <a:ext cx="1369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 Copy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rot="10800000">
            <a:off x="2091999" y="3697939"/>
            <a:ext cx="1896035" cy="216213"/>
          </a:xfrm>
          <a:custGeom>
            <a:avLst/>
            <a:gdLst>
              <a:gd name="connsiteX0" fmla="*/ 0 w 1896035"/>
              <a:gd name="connsiteY0" fmla="*/ 148978 h 216213"/>
              <a:gd name="connsiteX1" fmla="*/ 874059 w 1896035"/>
              <a:gd name="connsiteY1" fmla="*/ 1060 h 216213"/>
              <a:gd name="connsiteX2" fmla="*/ 1896035 w 1896035"/>
              <a:gd name="connsiteY2" fmla="*/ 216213 h 21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6035" h="216213">
                <a:moveTo>
                  <a:pt x="0" y="148978"/>
                </a:moveTo>
                <a:cubicBezTo>
                  <a:pt x="279026" y="69416"/>
                  <a:pt x="558053" y="-10146"/>
                  <a:pt x="874059" y="1060"/>
                </a:cubicBezTo>
                <a:cubicBezTo>
                  <a:pt x="1190065" y="12266"/>
                  <a:pt x="1543050" y="114239"/>
                  <a:pt x="1896035" y="216213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72425" y="3879935"/>
            <a:ext cx="1527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Access Copy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199094" y="3751728"/>
            <a:ext cx="1653988" cy="605117"/>
          </a:xfrm>
          <a:prstGeom prst="ellipse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Construct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6589117" y="5825191"/>
            <a:ext cx="954741" cy="605117"/>
          </a:xfrm>
          <a:prstGeom prst="ellipse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GPU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 bwMode="auto">
          <a:xfrm rot="5400000">
            <a:off x="7044660" y="4517454"/>
            <a:ext cx="1468347" cy="1147130"/>
          </a:xfrm>
          <a:custGeom>
            <a:avLst/>
            <a:gdLst>
              <a:gd name="connsiteX0" fmla="*/ 0 w 1896035"/>
              <a:gd name="connsiteY0" fmla="*/ 148978 h 216213"/>
              <a:gd name="connsiteX1" fmla="*/ 874059 w 1896035"/>
              <a:gd name="connsiteY1" fmla="*/ 1060 h 216213"/>
              <a:gd name="connsiteX2" fmla="*/ 1896035 w 1896035"/>
              <a:gd name="connsiteY2" fmla="*/ 216213 h 21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6035" h="216213">
                <a:moveTo>
                  <a:pt x="0" y="148978"/>
                </a:moveTo>
                <a:cubicBezTo>
                  <a:pt x="279026" y="69416"/>
                  <a:pt x="558053" y="-10146"/>
                  <a:pt x="874059" y="1060"/>
                </a:cubicBezTo>
                <a:cubicBezTo>
                  <a:pt x="1190065" y="12266"/>
                  <a:pt x="1543050" y="114239"/>
                  <a:pt x="1896035" y="216213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 16"/>
          <p:cNvSpPr/>
          <p:nvPr/>
        </p:nvSpPr>
        <p:spPr bwMode="auto">
          <a:xfrm rot="16200000" flipH="1">
            <a:off x="5988083" y="4980206"/>
            <a:ext cx="1468346" cy="221623"/>
          </a:xfrm>
          <a:custGeom>
            <a:avLst/>
            <a:gdLst>
              <a:gd name="connsiteX0" fmla="*/ 0 w 1896035"/>
              <a:gd name="connsiteY0" fmla="*/ 148978 h 216213"/>
              <a:gd name="connsiteX1" fmla="*/ 874059 w 1896035"/>
              <a:gd name="connsiteY1" fmla="*/ 1060 h 216213"/>
              <a:gd name="connsiteX2" fmla="*/ 1896035 w 1896035"/>
              <a:gd name="connsiteY2" fmla="*/ 216213 h 21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6035" h="216213">
                <a:moveTo>
                  <a:pt x="0" y="148978"/>
                </a:moveTo>
                <a:cubicBezTo>
                  <a:pt x="279026" y="69416"/>
                  <a:pt x="558053" y="-10146"/>
                  <a:pt x="874059" y="1060"/>
                </a:cubicBezTo>
                <a:cubicBezTo>
                  <a:pt x="1190065" y="12266"/>
                  <a:pt x="1543050" y="114239"/>
                  <a:pt x="1896035" y="216213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5793297" y="4788459"/>
            <a:ext cx="1411973" cy="605117"/>
          </a:xfrm>
          <a:prstGeom prst="ellipse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Compile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8" idx="6"/>
            <a:endCxn id="16" idx="1"/>
          </p:cNvCxnSpPr>
          <p:nvPr/>
        </p:nvCxnSpPr>
        <p:spPr bwMode="auto">
          <a:xfrm flipV="1">
            <a:off x="7205270" y="5033744"/>
            <a:ext cx="1141505" cy="57274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389158" y="4721875"/>
            <a:ext cx="927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Cached</a:t>
            </a:r>
          </a:p>
          <a:p>
            <a:r>
              <a:rPr lang="en-US" dirty="0" smtClean="0"/>
              <a:t>Kernel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217831" y="4299858"/>
            <a:ext cx="633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1st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722194" y="4180249"/>
            <a:ext cx="1246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88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Boids</a:t>
            </a:r>
            <a:r>
              <a:rPr lang="en-US" dirty="0" smtClean="0"/>
              <a:t> Simulation</a:t>
            </a:r>
          </a:p>
          <a:p>
            <a:r>
              <a:rPr lang="en-US" dirty="0" smtClean="0"/>
              <a:t>Chain (Spring connection)</a:t>
            </a:r>
          </a:p>
          <a:p>
            <a:r>
              <a:rPr lang="en-US" dirty="0" smtClean="0"/>
              <a:t>Mandelbrot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Reduce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Single Source Shortest Path (SSSP)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 bwMode="auto">
          <a:xfrm>
            <a:off x="4005008" y="1579553"/>
            <a:ext cx="273318" cy="1155434"/>
          </a:xfrm>
          <a:prstGeom prst="rightBrace">
            <a:avLst>
              <a:gd name="adj1" fmla="val 72738"/>
              <a:gd name="adj2" fmla="val 50000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78326" y="1972604"/>
            <a:ext cx="163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Use </a:t>
            </a:r>
            <a:r>
              <a:rPr lang="en-US" dirty="0" err="1" smtClean="0">
                <a:solidFill>
                  <a:srgbClr val="FF0000"/>
                </a:solidFill>
              </a:rPr>
              <a:t>par$.map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23031" y="4644204"/>
            <a:ext cx="231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Use </a:t>
            </a:r>
            <a:r>
              <a:rPr lang="en-US" dirty="0" err="1" smtClean="0">
                <a:solidFill>
                  <a:srgbClr val="FF0000"/>
                </a:solidFill>
              </a:rPr>
              <a:t>par$.map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par$.reduce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0942" y="3608078"/>
            <a:ext cx="188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Use </a:t>
            </a:r>
            <a:r>
              <a:rPr lang="en-US" dirty="0" err="1" smtClean="0">
                <a:solidFill>
                  <a:srgbClr val="FF0000"/>
                </a:solidFill>
              </a:rPr>
              <a:t>par$.reduce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7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Programs (Cont.)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028075"/>
            <a:ext cx="4007225" cy="29014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2" t="12488" r="35175" b="51675"/>
          <a:stretch/>
        </p:blipFill>
        <p:spPr>
          <a:xfrm>
            <a:off x="5380226" y="973721"/>
            <a:ext cx="3019179" cy="22591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0" r="19346" b="12678"/>
          <a:stretch/>
        </p:blipFill>
        <p:spPr>
          <a:xfrm>
            <a:off x="5380226" y="3685677"/>
            <a:ext cx="2835927" cy="28071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2427" y="1617399"/>
            <a:ext cx="128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Boids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80226" y="731839"/>
            <a:ext cx="128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80226" y="3251973"/>
            <a:ext cx="128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Mandel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1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Program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code structure of </a:t>
            </a:r>
            <a:r>
              <a:rPr lang="en-US" dirty="0" err="1" smtClean="0"/>
              <a:t>Boids</a:t>
            </a:r>
            <a:r>
              <a:rPr lang="en-US" dirty="0" smtClean="0"/>
              <a:t>, Chain and Mandel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7663" y="1999702"/>
            <a:ext cx="6172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CMR8"/>
              </a:rPr>
              <a:t>1 </a:t>
            </a:r>
            <a:r>
              <a:rPr lang="en-US" b="0" i="0" u="none" strike="noStrike" baseline="0" dirty="0" smtClean="0">
                <a:latin typeface="NimbusMonL-Regu"/>
              </a:rPr>
              <a:t>//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NimbusMonL-Regu"/>
              </a:rPr>
              <a:t>Sequential</a:t>
            </a:r>
            <a:r>
              <a:rPr lang="en-US" b="0" i="0" u="none" strike="noStrike" baseline="0" dirty="0" smtClean="0">
                <a:latin typeface="NimbusMonL-Regu"/>
              </a:rPr>
              <a:t> JavaScript code</a:t>
            </a:r>
          </a:p>
          <a:p>
            <a:r>
              <a:rPr lang="en-US" b="0" i="0" u="none" strike="noStrike" baseline="0" dirty="0" smtClean="0">
                <a:latin typeface="CMR8"/>
              </a:rPr>
              <a:t>2 </a:t>
            </a:r>
            <a:r>
              <a:rPr lang="en-US" b="1" i="0" u="none" strike="noStrike" baseline="0" dirty="0" smtClean="0">
                <a:latin typeface="NimbusMonL-Bold"/>
              </a:rPr>
              <a:t>function </a:t>
            </a:r>
            <a:r>
              <a:rPr lang="en-US" b="0" i="0" u="none" strike="noStrike" baseline="0" dirty="0" err="1" smtClean="0">
                <a:latin typeface="NimbusMonL-Regu"/>
              </a:rPr>
              <a:t>seqfn</a:t>
            </a:r>
            <a:r>
              <a:rPr lang="en-US" b="0" i="0" u="none" strike="noStrike" baseline="0" dirty="0" smtClean="0">
                <a:latin typeface="NimbusMonL-Regu"/>
              </a:rPr>
              <a:t>(...) {</a:t>
            </a:r>
          </a:p>
          <a:p>
            <a:r>
              <a:rPr lang="en-US" b="0" i="0" u="none" strike="noStrike" baseline="0" dirty="0" smtClean="0">
                <a:latin typeface="CMR8"/>
              </a:rPr>
              <a:t>3   </a:t>
            </a:r>
            <a:r>
              <a:rPr lang="en-US" b="0" i="0" u="none" strike="noStrike" baseline="0" dirty="0" smtClean="0">
                <a:latin typeface="NimbusMonL-Regu"/>
              </a:rPr>
              <a:t>for(</a:t>
            </a:r>
            <a:r>
              <a:rPr lang="en-US" b="1" i="0" u="none" strike="noStrike" baseline="0" dirty="0" err="1" smtClean="0">
                <a:latin typeface="NimbusMonL-Bold"/>
              </a:rPr>
              <a:t>var</a:t>
            </a:r>
            <a:r>
              <a:rPr lang="en-US" b="1" i="0" u="none" strike="noStrike" baseline="0" dirty="0" smtClean="0">
                <a:latin typeface="NimbusMonL-Bold"/>
              </a:rPr>
              <a:t> </a:t>
            </a:r>
            <a:r>
              <a:rPr lang="en-US" b="0" i="0" u="none" strike="noStrike" baseline="0" dirty="0" smtClean="0">
                <a:latin typeface="NimbusMonL-Regu"/>
              </a:rPr>
              <a:t>x = 0; x &lt; width; x++) {</a:t>
            </a:r>
          </a:p>
          <a:p>
            <a:r>
              <a:rPr lang="es-ES" b="0" i="0" u="none" strike="noStrike" baseline="0" dirty="0" smtClean="0">
                <a:latin typeface="CMR8"/>
              </a:rPr>
              <a:t>4     </a:t>
            </a:r>
            <a:r>
              <a:rPr lang="es-ES" b="0" i="0" u="none" strike="noStrike" baseline="0" dirty="0" err="1" smtClean="0">
                <a:latin typeface="NimbusMonL-Regu"/>
              </a:rPr>
              <a:t>for</a:t>
            </a:r>
            <a:r>
              <a:rPr lang="es-ES" b="0" i="0" u="none" strike="noStrike" baseline="0" dirty="0" smtClean="0">
                <a:latin typeface="NimbusMonL-Regu"/>
              </a:rPr>
              <a:t>(</a:t>
            </a:r>
            <a:r>
              <a:rPr lang="es-ES" b="1" i="0" u="none" strike="noStrike" baseline="0" dirty="0" err="1" smtClean="0">
                <a:latin typeface="NimbusMonL-Bold"/>
              </a:rPr>
              <a:t>var</a:t>
            </a:r>
            <a:r>
              <a:rPr lang="es-ES" b="1" i="0" u="none" strike="noStrike" baseline="0" dirty="0" smtClean="0">
                <a:latin typeface="NimbusMonL-Bold"/>
              </a:rPr>
              <a:t> </a:t>
            </a:r>
            <a:r>
              <a:rPr lang="es-ES" b="0" i="0" u="none" strike="noStrike" baseline="0" dirty="0" smtClean="0">
                <a:latin typeface="NimbusMonL-Regu"/>
              </a:rPr>
              <a:t>y = 0; y &lt; </a:t>
            </a:r>
            <a:r>
              <a:rPr lang="es-ES" b="0" i="0" u="none" strike="noStrike" baseline="0" dirty="0" err="1" smtClean="0">
                <a:latin typeface="NimbusMonL-Regu"/>
              </a:rPr>
              <a:t>height</a:t>
            </a:r>
            <a:r>
              <a:rPr lang="es-ES" b="0" i="0" u="none" strike="noStrike" baseline="0" dirty="0" smtClean="0">
                <a:latin typeface="NimbusMonL-Regu"/>
              </a:rPr>
              <a:t>; y++) {</a:t>
            </a:r>
          </a:p>
          <a:p>
            <a:r>
              <a:rPr lang="en-US" b="0" i="0" u="none" strike="noStrike" baseline="0" dirty="0" smtClean="0">
                <a:latin typeface="CMR8"/>
              </a:rPr>
              <a:t>5       </a:t>
            </a:r>
            <a:r>
              <a:rPr lang="en-US" b="1" i="0" u="none" strike="noStrike" baseline="0" dirty="0" err="1" smtClean="0">
                <a:latin typeface="NimbusMonL-Bold"/>
              </a:rPr>
              <a:t>var</a:t>
            </a:r>
            <a:r>
              <a:rPr lang="en-US" b="1" i="0" u="none" strike="noStrike" baseline="0" dirty="0" smtClean="0">
                <a:latin typeface="NimbusMonL-Bold"/>
              </a:rPr>
              <a:t> </a:t>
            </a:r>
            <a:r>
              <a:rPr lang="en-US" b="0" i="0" u="none" strike="noStrike" baseline="0" dirty="0" err="1" smtClean="0">
                <a:latin typeface="NimbusMonL-Regu"/>
              </a:rPr>
              <a:t>xy</a:t>
            </a:r>
            <a:r>
              <a:rPr lang="en-US" b="0" i="0" u="none" strike="noStrike" baseline="0" dirty="0" smtClean="0">
                <a:latin typeface="NimbusMonL-Regu"/>
              </a:rPr>
              <a:t> = ...computation of point (</a:t>
            </a:r>
            <a:r>
              <a:rPr lang="en-US" b="0" i="0" u="none" strike="noStrike" baseline="0" dirty="0" err="1" smtClean="0">
                <a:latin typeface="NimbusMonL-Regu"/>
              </a:rPr>
              <a:t>x,y</a:t>
            </a:r>
            <a:r>
              <a:rPr lang="en-US" b="0" i="0" u="none" strike="noStrike" baseline="0" dirty="0" smtClean="0">
                <a:latin typeface="NimbusMonL-Regu"/>
              </a:rPr>
              <a:t>)...</a:t>
            </a:r>
          </a:p>
          <a:p>
            <a:r>
              <a:rPr lang="en-US" b="0" i="0" u="none" strike="noStrike" baseline="0" dirty="0" smtClean="0">
                <a:latin typeface="CMR8"/>
              </a:rPr>
              <a:t>6       </a:t>
            </a:r>
            <a:r>
              <a:rPr lang="en-US" b="0" i="0" u="none" strike="noStrike" baseline="0" dirty="0" smtClean="0">
                <a:latin typeface="NimbusMonL-Regu"/>
              </a:rPr>
              <a:t>result[y*</a:t>
            </a:r>
            <a:r>
              <a:rPr lang="en-US" b="0" i="0" u="none" strike="noStrike" baseline="0" dirty="0" err="1" smtClean="0">
                <a:latin typeface="NimbusMonL-Regu"/>
              </a:rPr>
              <a:t>width+x</a:t>
            </a:r>
            <a:r>
              <a:rPr lang="en-US" b="0" i="0" u="none" strike="noStrike" baseline="0" dirty="0" smtClean="0">
                <a:latin typeface="NimbusMonL-Regu"/>
              </a:rPr>
              <a:t>] = </a:t>
            </a:r>
            <a:r>
              <a:rPr lang="en-US" b="0" i="0" u="none" strike="noStrike" baseline="0" dirty="0" err="1" smtClean="0">
                <a:latin typeface="NimbusMonL-Regu"/>
              </a:rPr>
              <a:t>xy</a:t>
            </a:r>
            <a:r>
              <a:rPr lang="en-US" b="0" i="0" u="none" strike="noStrike" baseline="0" dirty="0" smtClean="0">
                <a:latin typeface="NimbusMonL-Regu"/>
              </a:rPr>
              <a:t>; }</a:t>
            </a:r>
          </a:p>
          <a:p>
            <a:r>
              <a:rPr lang="en-US" b="0" i="0" u="none" strike="noStrike" baseline="0" dirty="0" smtClean="0">
                <a:latin typeface="CMR8"/>
              </a:rPr>
              <a:t>7 </a:t>
            </a:r>
            <a:r>
              <a:rPr lang="en-US" b="0" i="0" u="none" strike="noStrike" baseline="0" dirty="0" smtClean="0">
                <a:latin typeface="NimbusMonL-Regu"/>
              </a:rPr>
              <a:t>}</a:t>
            </a:r>
          </a:p>
          <a:p>
            <a:r>
              <a:rPr lang="en-US" b="0" i="0" u="none" strike="noStrike" baseline="0" dirty="0" smtClean="0">
                <a:latin typeface="CMR8"/>
              </a:rPr>
              <a:t>8 </a:t>
            </a:r>
            <a:r>
              <a:rPr lang="en-US" b="0" i="0" u="none" strike="noStrike" baseline="0" dirty="0" smtClean="0">
                <a:latin typeface="NimbusMonL-Regu"/>
              </a:rPr>
              <a:t>}</a:t>
            </a:r>
          </a:p>
          <a:p>
            <a:r>
              <a:rPr lang="en-US" b="0" i="0" u="none" strike="noStrike" baseline="0" dirty="0" smtClean="0">
                <a:latin typeface="CMR8"/>
              </a:rPr>
              <a:t>9</a:t>
            </a:r>
          </a:p>
          <a:p>
            <a:r>
              <a:rPr lang="en-US" b="0" i="0" u="none" strike="noStrike" baseline="0" dirty="0" smtClean="0">
                <a:latin typeface="CMR8"/>
              </a:rPr>
              <a:t>10 </a:t>
            </a:r>
            <a:r>
              <a:rPr lang="en-US" b="0" i="0" u="none" strike="noStrike" baseline="0" dirty="0" smtClean="0">
                <a:latin typeface="NimbusMonL-Regu"/>
              </a:rPr>
              <a:t>//</a:t>
            </a:r>
            <a:r>
              <a:rPr lang="en-US" b="0" i="0" u="none" strike="noStrike" baseline="0" dirty="0" err="1" smtClean="0">
                <a:solidFill>
                  <a:srgbClr val="FF0000"/>
                </a:solidFill>
                <a:latin typeface="NimbusMonL-Regu"/>
              </a:rPr>
              <a:t>ParallelJS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NimbusMonL-Regu"/>
              </a:rPr>
              <a:t> </a:t>
            </a:r>
            <a:r>
              <a:rPr lang="en-US" b="0" i="0" u="none" strike="noStrike" baseline="0" dirty="0" smtClean="0">
                <a:latin typeface="NimbusMonL-Regu"/>
              </a:rPr>
              <a:t>code</a:t>
            </a:r>
          </a:p>
          <a:p>
            <a:r>
              <a:rPr lang="en-US" b="0" i="0" u="none" strike="noStrike" baseline="0" dirty="0" smtClean="0">
                <a:latin typeface="CMR8"/>
              </a:rPr>
              <a:t>11 </a:t>
            </a:r>
            <a:r>
              <a:rPr lang="en-US" b="1" i="0" u="none" strike="noStrike" baseline="0" dirty="0" smtClean="0">
                <a:latin typeface="NimbusMonL-Bold"/>
              </a:rPr>
              <a:t>function </a:t>
            </a:r>
            <a:r>
              <a:rPr lang="en-US" b="0" i="0" u="none" strike="noStrike" baseline="0" dirty="0" err="1" smtClean="0">
                <a:latin typeface="NimbusMonL-Regu"/>
              </a:rPr>
              <a:t>parfn</a:t>
            </a:r>
            <a:r>
              <a:rPr lang="en-US" b="0" i="0" u="none" strike="noStrike" baseline="0" dirty="0" smtClean="0">
                <a:latin typeface="NimbusMonL-Regu"/>
              </a:rPr>
              <a:t>(input, index) {</a:t>
            </a:r>
          </a:p>
          <a:p>
            <a:r>
              <a:rPr lang="en-US" b="0" i="0" u="none" strike="noStrike" baseline="0" dirty="0" smtClean="0">
                <a:latin typeface="CMR8"/>
              </a:rPr>
              <a:t>12   </a:t>
            </a:r>
            <a:r>
              <a:rPr lang="en-US" b="1" i="0" u="none" strike="noStrike" baseline="0" dirty="0" err="1" smtClean="0">
                <a:latin typeface="NimbusMonL-Bold"/>
              </a:rPr>
              <a:t>var</a:t>
            </a:r>
            <a:r>
              <a:rPr lang="en-US" b="1" i="0" u="none" strike="noStrike" baseline="0" dirty="0" smtClean="0">
                <a:latin typeface="NimbusMonL-Bold"/>
              </a:rPr>
              <a:t> </a:t>
            </a:r>
            <a:r>
              <a:rPr lang="en-US" b="0" i="0" u="none" strike="noStrike" baseline="0" dirty="0" err="1" smtClean="0">
                <a:latin typeface="NimbusMonL-Regu"/>
              </a:rPr>
              <a:t>xy</a:t>
            </a:r>
            <a:r>
              <a:rPr lang="en-US" b="0" i="0" u="none" strike="noStrike" baseline="0" dirty="0" smtClean="0">
                <a:latin typeface="NimbusMonL-Regu"/>
              </a:rPr>
              <a:t>= ...computation of point (</a:t>
            </a:r>
            <a:r>
              <a:rPr lang="en-US" b="0" i="0" u="none" strike="noStrike" baseline="0" dirty="0" err="1" smtClean="0">
                <a:latin typeface="NimbusMonL-Regu"/>
              </a:rPr>
              <a:t>x,y</a:t>
            </a:r>
            <a:r>
              <a:rPr lang="en-US" b="0" i="0" u="none" strike="noStrike" baseline="0" dirty="0" smtClean="0">
                <a:latin typeface="NimbusMonL-Regu"/>
              </a:rPr>
              <a:t>)...</a:t>
            </a:r>
          </a:p>
          <a:p>
            <a:r>
              <a:rPr lang="en-US" b="0" i="0" u="none" strike="noStrike" baseline="0" dirty="0" smtClean="0">
                <a:latin typeface="CMR8"/>
              </a:rPr>
              <a:t>13   </a:t>
            </a:r>
            <a:r>
              <a:rPr lang="en-US" b="1" i="0" u="none" strike="noStrike" baseline="0" dirty="0" smtClean="0">
                <a:latin typeface="NimbusMonL-Bold"/>
              </a:rPr>
              <a:t>return </a:t>
            </a:r>
            <a:r>
              <a:rPr lang="en-US" b="0" i="0" u="none" strike="noStrike" baseline="0" dirty="0" err="1" smtClean="0">
                <a:latin typeface="NimbusMonL-Regu"/>
              </a:rPr>
              <a:t>xy</a:t>
            </a:r>
            <a:r>
              <a:rPr lang="en-US" b="0" i="0" u="none" strike="noStrike" baseline="0" dirty="0" smtClean="0">
                <a:latin typeface="NimbusMonL-Regu"/>
              </a:rPr>
              <a:t>;</a:t>
            </a:r>
          </a:p>
          <a:p>
            <a:r>
              <a:rPr lang="en-US" b="0" i="0" u="none" strike="noStrike" baseline="0" dirty="0" smtClean="0">
                <a:latin typeface="CMR8"/>
              </a:rPr>
              <a:t>14 </a:t>
            </a:r>
            <a:r>
              <a:rPr lang="en-US" b="0" i="0" u="none" strike="noStrike" baseline="0" dirty="0" smtClean="0">
                <a:latin typeface="NimbusMonL-Regu"/>
              </a:rPr>
              <a:t>}</a:t>
            </a:r>
          </a:p>
          <a:p>
            <a:r>
              <a:rPr lang="fr-FR" b="0" i="0" u="none" strike="noStrike" baseline="0" dirty="0" smtClean="0">
                <a:latin typeface="CMR8"/>
              </a:rPr>
              <a:t>15 </a:t>
            </a:r>
            <a:r>
              <a:rPr lang="fr-FR" b="0" i="0" u="none" strike="noStrike" baseline="0" dirty="0" smtClean="0">
                <a:solidFill>
                  <a:srgbClr val="FF0000"/>
                </a:solidFill>
                <a:latin typeface="NimbusMonL-Regu"/>
              </a:rPr>
              <a:t>par$.</a:t>
            </a:r>
            <a:r>
              <a:rPr lang="fr-FR" b="0" i="0" u="none" strike="noStrike" baseline="0" dirty="0" err="1" smtClean="0">
                <a:solidFill>
                  <a:srgbClr val="FF0000"/>
                </a:solidFill>
                <a:latin typeface="NimbusMonL-Regu"/>
              </a:rPr>
              <a:t>map</a:t>
            </a:r>
            <a:r>
              <a:rPr lang="fr-FR" b="0" i="0" u="none" strike="noStrike" baseline="0" dirty="0" smtClean="0">
                <a:latin typeface="NimbusMonL-Regu"/>
              </a:rPr>
              <a:t>(input, </a:t>
            </a:r>
            <a:r>
              <a:rPr lang="fr-FR" b="0" i="0" u="none" strike="noStrike" baseline="0" dirty="0" err="1" smtClean="0">
                <a:latin typeface="NimbusMonL-Regu"/>
              </a:rPr>
              <a:t>seqfn</a:t>
            </a:r>
            <a:r>
              <a:rPr lang="fr-FR" b="0" i="0" u="none" strike="noStrike" baseline="0" dirty="0" smtClean="0">
                <a:latin typeface="NimbusMonL-Regu"/>
              </a:rPr>
              <a:t>);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196788" y="3186953"/>
            <a:ext cx="5082988" cy="268941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892269" y="5096436"/>
            <a:ext cx="5082988" cy="268941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6279776" y="3321423"/>
            <a:ext cx="402103" cy="1035424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5975257" y="4356847"/>
            <a:ext cx="706622" cy="87406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681879" y="3792744"/>
            <a:ext cx="2327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Computation body of sequential code can be used directly in </a:t>
            </a:r>
            <a:r>
              <a:rPr lang="en-US" dirty="0" err="1" smtClean="0">
                <a:solidFill>
                  <a:srgbClr val="FF0000"/>
                </a:solidFill>
              </a:rPr>
              <a:t>ParallelJS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2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High-end desktop</a:t>
            </a:r>
          </a:p>
          <a:p>
            <a:pPr lvl="1"/>
            <a:r>
              <a:rPr lang="en-US" dirty="0" smtClean="0"/>
              <a:t>CPU: Intel i7-4771 @ 3.5GHz</a:t>
            </a:r>
          </a:p>
          <a:p>
            <a:pPr lvl="1"/>
            <a:r>
              <a:rPr lang="en-US" dirty="0" smtClean="0"/>
              <a:t>Memory: 32GB</a:t>
            </a:r>
          </a:p>
          <a:p>
            <a:pPr lvl="1"/>
            <a:r>
              <a:rPr lang="en-US" dirty="0" smtClean="0"/>
              <a:t>GPU: </a:t>
            </a:r>
            <a:r>
              <a:rPr lang="en-US" dirty="0" err="1" smtClean="0"/>
              <a:t>Geforce</a:t>
            </a:r>
            <a:r>
              <a:rPr lang="en-US" dirty="0" smtClean="0"/>
              <a:t> Titan (</a:t>
            </a:r>
            <a:r>
              <a:rPr lang="en-US" dirty="0" err="1" smtClean="0"/>
              <a:t>Kepler</a:t>
            </a:r>
            <a:r>
              <a:rPr lang="en-US" dirty="0" smtClean="0"/>
              <a:t> GK110) @837MHz, 2688 cores, 6GB </a:t>
            </a:r>
            <a:r>
              <a:rPr lang="en-US" dirty="0" err="1" smtClean="0"/>
              <a:t>Mem</a:t>
            </a:r>
            <a:endParaRPr lang="en-US" dirty="0"/>
          </a:p>
          <a:p>
            <a:r>
              <a:rPr lang="en-US" dirty="0" smtClean="0"/>
              <a:t>Low-end business class laptop</a:t>
            </a:r>
          </a:p>
          <a:p>
            <a:pPr lvl="1"/>
            <a:r>
              <a:rPr lang="en-US" dirty="0"/>
              <a:t>CPU: Intel </a:t>
            </a:r>
            <a:r>
              <a:rPr lang="en-US" dirty="0" smtClean="0"/>
              <a:t>i7-2630QM @ 2.0GHz</a:t>
            </a:r>
            <a:endParaRPr lang="en-US" dirty="0"/>
          </a:p>
          <a:p>
            <a:pPr lvl="1"/>
            <a:r>
              <a:rPr lang="en-US" dirty="0"/>
              <a:t>Memory: 6</a:t>
            </a:r>
            <a:r>
              <a:rPr lang="en-US" dirty="0" smtClean="0"/>
              <a:t>GB</a:t>
            </a:r>
            <a:endParaRPr lang="en-US" dirty="0"/>
          </a:p>
          <a:p>
            <a:pPr lvl="1"/>
            <a:r>
              <a:rPr lang="en-US" dirty="0"/>
              <a:t>GPU: </a:t>
            </a:r>
            <a:r>
              <a:rPr lang="en-US" dirty="0" err="1"/>
              <a:t>Geforce</a:t>
            </a:r>
            <a:r>
              <a:rPr lang="en-US" dirty="0"/>
              <a:t> </a:t>
            </a:r>
            <a:r>
              <a:rPr lang="en-US" dirty="0" smtClean="0"/>
              <a:t>GTX525M (Fermi) @600MHz, 96 cores, 1GB </a:t>
            </a:r>
            <a:r>
              <a:rPr lang="en-US" dirty="0" err="1" smtClean="0"/>
              <a:t>Mem</a:t>
            </a:r>
            <a:endParaRPr lang="en-US" dirty="0" smtClean="0"/>
          </a:p>
          <a:p>
            <a:r>
              <a:rPr lang="en-US" dirty="0" smtClean="0"/>
              <a:t>OS and browser</a:t>
            </a:r>
          </a:p>
          <a:p>
            <a:pPr lvl="1"/>
            <a:r>
              <a:rPr lang="en-US" dirty="0" smtClean="0"/>
              <a:t>Windows 8</a:t>
            </a:r>
          </a:p>
          <a:p>
            <a:pPr lvl="1"/>
            <a:r>
              <a:rPr lang="en-US" dirty="0" smtClean="0"/>
              <a:t>Mozilla Firefox</a:t>
            </a:r>
          </a:p>
          <a:p>
            <a:pPr lvl="1"/>
            <a:r>
              <a:rPr lang="en-US" dirty="0" smtClean="0"/>
              <a:t>Google Chrome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0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on Modern Architectures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317" y="1399791"/>
            <a:ext cx="1819529" cy="14765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658" y="1445685"/>
            <a:ext cx="2090733" cy="13916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624" y="1462741"/>
            <a:ext cx="2239662" cy="14283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23883" y="2998694"/>
            <a:ext cx="59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90566" y="2985247"/>
            <a:ext cx="981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82437" y="2985247"/>
            <a:ext cx="981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Mobile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Widely used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Limited to execute in a sandbox</a:t>
            </a:r>
          </a:p>
          <a:p>
            <a:pPr lvl="1"/>
            <a:r>
              <a:rPr lang="en-US" dirty="0" smtClean="0"/>
              <a:t>Link external library (C/C++) through extensions</a:t>
            </a:r>
          </a:p>
          <a:p>
            <a:endParaRPr lang="en-US" dirty="0"/>
          </a:p>
          <a:p>
            <a:r>
              <a:rPr lang="en-US" dirty="0" smtClean="0"/>
              <a:t>Portability</a:t>
            </a:r>
          </a:p>
          <a:p>
            <a:pPr lvl="1"/>
            <a:r>
              <a:rPr lang="en-US" dirty="0" smtClean="0"/>
              <a:t>Independent of system configuration on different platforms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1300" y="1913999"/>
            <a:ext cx="18173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dirty="0">
                <a:solidFill>
                  <a:srgbClr val="FF0000"/>
                </a:solidFill>
              </a:rPr>
              <a:t>5-20 million programmers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2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3" y="4975411"/>
            <a:ext cx="8507412" cy="1559859"/>
          </a:xfrm>
        </p:spPr>
        <p:txBody>
          <a:bodyPr/>
          <a:lstStyle/>
          <a:p>
            <a:r>
              <a:rPr lang="en-US" dirty="0" smtClean="0"/>
              <a:t>Small Input: </a:t>
            </a:r>
            <a:r>
              <a:rPr lang="en-US" dirty="0" err="1" smtClean="0"/>
              <a:t>ParallelJS</a:t>
            </a:r>
            <a:r>
              <a:rPr lang="en-US" dirty="0" smtClean="0"/>
              <a:t> is slower due to overhead takes most time</a:t>
            </a:r>
          </a:p>
          <a:p>
            <a:r>
              <a:rPr lang="en-US" dirty="0" smtClean="0"/>
              <a:t>Larger Input: </a:t>
            </a:r>
            <a:r>
              <a:rPr lang="en-US" dirty="0" err="1" smtClean="0"/>
              <a:t>ParallelJS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5.0x-26.8x</a:t>
            </a:r>
            <a:r>
              <a:rPr lang="en-US" dirty="0" smtClean="0"/>
              <a:t> faster on desktop, </a:t>
            </a:r>
            <a:r>
              <a:rPr lang="en-US" dirty="0" smtClean="0">
                <a:solidFill>
                  <a:srgbClr val="FF0000"/>
                </a:solidFill>
              </a:rPr>
              <a:t>3.8x-22.7x</a:t>
            </a:r>
            <a:r>
              <a:rPr lang="en-US" dirty="0" smtClean="0"/>
              <a:t> faster on laptop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495435"/>
              </p:ext>
            </p:extLst>
          </p:nvPr>
        </p:nvGraphicFramePr>
        <p:xfrm>
          <a:off x="753034" y="771939"/>
          <a:ext cx="7678271" cy="4553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2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Result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3" y="1338471"/>
            <a:ext cx="8507412" cy="4789280"/>
          </a:xfrm>
        </p:spPr>
        <p:txBody>
          <a:bodyPr/>
          <a:lstStyle/>
          <a:p>
            <a:r>
              <a:rPr lang="en-US" dirty="0" smtClean="0"/>
              <a:t>Performance of </a:t>
            </a:r>
            <a:r>
              <a:rPr lang="en-US" b="1" dirty="0" smtClean="0"/>
              <a:t>Reduce </a:t>
            </a:r>
            <a:r>
              <a:rPr lang="en-US" dirty="0" smtClean="0"/>
              <a:t>compared with native CUDA, and CUB library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large input, </a:t>
            </a:r>
            <a:r>
              <a:rPr lang="en-US" dirty="0" err="1" smtClean="0"/>
              <a:t>ParallelJS</a:t>
            </a:r>
            <a:r>
              <a:rPr lang="en-US" dirty="0" smtClean="0"/>
              <a:t> has similar performance, but incredibly smaller code size</a:t>
            </a:r>
          </a:p>
          <a:p>
            <a:endParaRPr lang="en-US" b="1" dirty="0"/>
          </a:p>
          <a:p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178483"/>
              </p:ext>
            </p:extLst>
          </p:nvPr>
        </p:nvGraphicFramePr>
        <p:xfrm>
          <a:off x="624113" y="2118546"/>
          <a:ext cx="7068457" cy="3295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SSSP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with CUDA </a:t>
            </a:r>
            <a:r>
              <a:rPr lang="en-US" dirty="0" smtClean="0"/>
              <a:t>SSSP (</a:t>
            </a:r>
            <a:r>
              <a:rPr lang="en-US" dirty="0" err="1" smtClean="0"/>
              <a:t>lonestar</a:t>
            </a:r>
            <a:r>
              <a:rPr lang="en-US" dirty="0" smtClean="0"/>
              <a:t> benchmark</a:t>
            </a:r>
            <a:r>
              <a:rPr lang="en-US" baseline="30000" dirty="0" smtClean="0"/>
              <a:t>[3]</a:t>
            </a:r>
            <a:r>
              <a:rPr lang="en-US" dirty="0" smtClean="0"/>
              <a:t>) </a:t>
            </a:r>
            <a:r>
              <a:rPr lang="en-US" dirty="0" smtClean="0"/>
              <a:t>on </a:t>
            </a:r>
            <a:r>
              <a:rPr lang="en-US" dirty="0" smtClean="0"/>
              <a:t>GPU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ParallelJS</a:t>
            </a:r>
            <a:r>
              <a:rPr lang="en-US" dirty="0" smtClean="0"/>
              <a:t> </a:t>
            </a:r>
            <a:r>
              <a:rPr lang="en-US" dirty="0" smtClean="0"/>
              <a:t>is always worse</a:t>
            </a:r>
          </a:p>
          <a:p>
            <a:pPr lvl="1"/>
            <a:r>
              <a:rPr lang="en-US" dirty="0" smtClean="0"/>
              <a:t>Use backward algorithm instead of forward algorithm used by CUDA</a:t>
            </a:r>
          </a:p>
          <a:p>
            <a:pPr lvl="2"/>
            <a:r>
              <a:rPr lang="en-US" dirty="0" smtClean="0"/>
              <a:t>Inevitable because JavaScript does not support atomic operation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The limit of current </a:t>
            </a:r>
            <a:r>
              <a:rPr lang="en-US" dirty="0" err="1" smtClean="0">
                <a:solidFill>
                  <a:srgbClr val="FF0000"/>
                </a:solidFill>
              </a:rPr>
              <a:t>ParallelJS</a:t>
            </a:r>
            <a:r>
              <a:rPr lang="en-US" dirty="0" smtClean="0">
                <a:solidFill>
                  <a:srgbClr val="FF0000"/>
                </a:solidFill>
              </a:rPr>
              <a:t> framework: does not support complex GPU features</a:t>
            </a: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432060"/>
              </p:ext>
            </p:extLst>
          </p:nvPr>
        </p:nvGraphicFramePr>
        <p:xfrm>
          <a:off x="824751" y="2042459"/>
          <a:ext cx="702833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666"/>
                <a:gridCol w="1405666"/>
                <a:gridCol w="1405666"/>
                <a:gridCol w="1405666"/>
                <a:gridCol w="14056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Graph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Nodes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Edges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Time(</a:t>
                      </a:r>
                      <a:r>
                        <a:rPr lang="en-US" sz="1800" dirty="0" err="1" smtClean="0"/>
                        <a:t>ms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Speedup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USA-Road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1,070,376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2,712,798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18,685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0.86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ra-2e20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1,048,576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4,194,304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1,215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0.6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Rmat20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1,048,576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8,259,994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3,645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0.59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67315" y="6169139"/>
            <a:ext cx="80146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u="none" strike="noStrike" baseline="0" dirty="0" smtClean="0">
                <a:latin typeface="+mj-lt"/>
              </a:rPr>
              <a:t>[3] </a:t>
            </a:r>
            <a:r>
              <a:rPr lang="en-US" sz="1200" dirty="0"/>
              <a:t>M. Kulkarni, M. </a:t>
            </a:r>
            <a:r>
              <a:rPr lang="en-US" sz="1200" dirty="0" err="1"/>
              <a:t>Burtscher</a:t>
            </a:r>
            <a:r>
              <a:rPr lang="en-US" sz="1200" dirty="0"/>
              <a:t>, C. </a:t>
            </a:r>
            <a:r>
              <a:rPr lang="en-US" sz="1200" dirty="0" err="1"/>
              <a:t>Cascaval</a:t>
            </a:r>
            <a:r>
              <a:rPr lang="en-US" sz="1200" dirty="0"/>
              <a:t>, </a:t>
            </a:r>
            <a:r>
              <a:rPr lang="en-US" sz="1200" dirty="0" smtClean="0"/>
              <a:t>and K</a:t>
            </a:r>
            <a:r>
              <a:rPr lang="en-US" sz="1200" dirty="0"/>
              <a:t>. </a:t>
            </a:r>
            <a:r>
              <a:rPr lang="en-US" sz="1200" dirty="0" err="1"/>
              <a:t>Pingali</a:t>
            </a:r>
            <a:r>
              <a:rPr lang="en-US" sz="1200" dirty="0"/>
              <a:t>. </a:t>
            </a:r>
            <a:r>
              <a:rPr lang="en-US" sz="1200" dirty="0" err="1"/>
              <a:t>Lonestar</a:t>
            </a:r>
            <a:r>
              <a:rPr lang="en-US" sz="1200" dirty="0"/>
              <a:t>: A suite of parallel </a:t>
            </a:r>
            <a:r>
              <a:rPr lang="en-US" sz="1200" dirty="0" smtClean="0"/>
              <a:t>irregular programs</a:t>
            </a:r>
            <a:r>
              <a:rPr lang="en-US" sz="1200" dirty="0"/>
              <a:t>. In ISPASS '09: IEEE </a:t>
            </a:r>
            <a:r>
              <a:rPr lang="en-US" sz="1200" dirty="0" smtClean="0"/>
              <a:t>International Symposium </a:t>
            </a:r>
            <a:r>
              <a:rPr lang="en-US" sz="1200" dirty="0"/>
              <a:t>on Performance Analysis of Systems </a:t>
            </a:r>
            <a:r>
              <a:rPr lang="en-US" sz="1200" dirty="0" smtClean="0"/>
              <a:t>and Software</a:t>
            </a:r>
            <a:r>
              <a:rPr lang="en-US" sz="1200" dirty="0"/>
              <a:t>, 2009.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20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Breakdown for Boids_2K </a:t>
            </a:r>
            <a:r>
              <a:rPr lang="en-US" dirty="0" smtClean="0"/>
              <a:t>example on laptop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16383" y="177479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ParallelJS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19053" y="240590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LLVM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19053" y="332302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PTX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64262" y="423895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Privileged JavaScript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05239" y="437678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C/CUDA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49810" y="4238286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Transfer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05453" y="4238286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Kernel Execution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 flipH="1">
            <a:off x="2066753" y="2144131"/>
            <a:ext cx="597330" cy="261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6" idx="0"/>
          </p:cNvCxnSpPr>
          <p:nvPr/>
        </p:nvCxnSpPr>
        <p:spPr>
          <a:xfrm>
            <a:off x="2066753" y="2775237"/>
            <a:ext cx="0" cy="5477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</p:cNvCxnSpPr>
          <p:nvPr/>
        </p:nvCxnSpPr>
        <p:spPr>
          <a:xfrm>
            <a:off x="2066753" y="3692356"/>
            <a:ext cx="483030" cy="545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7" idx="0"/>
          </p:cNvCxnSpPr>
          <p:nvPr/>
        </p:nvCxnSpPr>
        <p:spPr>
          <a:xfrm>
            <a:off x="2664083" y="2144131"/>
            <a:ext cx="147879" cy="2094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49783" y="280486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Code Cache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459662" y="4391126"/>
            <a:ext cx="445577" cy="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132189" y="4391126"/>
            <a:ext cx="39714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443087" y="4391126"/>
            <a:ext cx="46236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443087" y="4746118"/>
            <a:ext cx="4623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099578" y="4746118"/>
            <a:ext cx="4623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459662" y="4746118"/>
            <a:ext cx="4623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92383" y="3049130"/>
            <a:ext cx="137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92383" y="2129521"/>
            <a:ext cx="137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92383" y="3965321"/>
            <a:ext cx="137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74045" y="4877920"/>
            <a:ext cx="0" cy="914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54783" y="4884617"/>
            <a:ext cx="0" cy="914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74270" y="4884617"/>
            <a:ext cx="0" cy="914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264783" y="4884617"/>
            <a:ext cx="0" cy="914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93983" y="2423843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13ms</a:t>
            </a:r>
            <a:r>
              <a:rPr lang="en-US" baseline="30000" dirty="0" smtClean="0">
                <a:solidFill>
                  <a:srgbClr val="FF0000"/>
                </a:solidFill>
              </a:rPr>
              <a:t>¶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3983" y="332749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14ms</a:t>
            </a:r>
            <a:r>
              <a:rPr lang="en-US" baseline="30000" dirty="0" smtClean="0">
                <a:solidFill>
                  <a:srgbClr val="FF0000"/>
                </a:solidFill>
              </a:rPr>
              <a:t>¶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64083" y="515715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1ms</a:t>
            </a:r>
            <a:r>
              <a:rPr lang="en-US" baseline="30000" dirty="0" smtClean="0">
                <a:solidFill>
                  <a:srgbClr val="FF0000"/>
                </a:solidFill>
              </a:rPr>
              <a:t>¶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25262" y="5157151"/>
            <a:ext cx="192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1.92ms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20114" y="5157151"/>
            <a:ext cx="1480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5.82ms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46654" y="5949119"/>
            <a:ext cx="1857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/>
              <a:t>¶ </a:t>
            </a:r>
            <a:r>
              <a:rPr lang="en-US" sz="1400" dirty="0" smtClean="0"/>
              <a:t>: Measured in JS</a:t>
            </a:r>
          </a:p>
          <a:p>
            <a:r>
              <a:rPr lang="en-US" sz="1400" dirty="0" smtClean="0"/>
              <a:t>*: Measure in CUDA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23</a:t>
            </a:fld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212" y="1314053"/>
            <a:ext cx="3759200" cy="272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75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with 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1338470"/>
            <a:ext cx="8507412" cy="4670011"/>
          </a:xfrm>
        </p:spPr>
        <p:txBody>
          <a:bodyPr/>
          <a:lstStyle/>
          <a:p>
            <a:r>
              <a:rPr lang="en-US" dirty="0" err="1" smtClean="0"/>
              <a:t>WebCL</a:t>
            </a:r>
            <a:endParaRPr lang="en-US" dirty="0" smtClean="0"/>
          </a:p>
          <a:p>
            <a:pPr lvl="1"/>
            <a:r>
              <a:rPr lang="en-US" dirty="0" smtClean="0"/>
              <a:t>Foreign language binding into JavaScript</a:t>
            </a:r>
          </a:p>
          <a:p>
            <a:pPr lvl="1"/>
            <a:r>
              <a:rPr lang="en-US" dirty="0" smtClean="0"/>
              <a:t>Programmers need to learn </a:t>
            </a:r>
            <a:r>
              <a:rPr lang="en-US" dirty="0" err="1" smtClean="0"/>
              <a:t>OpenCL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JSonGPU</a:t>
            </a:r>
            <a:r>
              <a:rPr lang="en-US" baseline="30000" dirty="0" smtClean="0"/>
              <a:t>[4]</a:t>
            </a:r>
            <a:endParaRPr lang="en-US" baseline="30000" dirty="0" smtClean="0"/>
          </a:p>
          <a:p>
            <a:pPr lvl="1"/>
            <a:r>
              <a:rPr lang="en-US" dirty="0" smtClean="0"/>
              <a:t>Expose GPU concepts to JavaScript programmer</a:t>
            </a:r>
          </a:p>
          <a:p>
            <a:pPr lvl="1"/>
            <a:r>
              <a:rPr lang="en-US" dirty="0" smtClean="0"/>
              <a:t>Complicated </a:t>
            </a:r>
            <a:r>
              <a:rPr lang="en-US" dirty="0" smtClean="0"/>
              <a:t>programming API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0"/>
            <a:r>
              <a:rPr lang="en-US" dirty="0" err="1" smtClean="0"/>
              <a:t>RiverTrail</a:t>
            </a:r>
            <a:r>
              <a:rPr lang="en-US" baseline="30000" dirty="0" smtClean="0"/>
              <a:t>[5]</a:t>
            </a:r>
            <a:endParaRPr lang="en-US" baseline="30000" dirty="0" smtClean="0"/>
          </a:p>
          <a:p>
            <a:pPr lvl="1"/>
            <a:r>
              <a:rPr lang="en-US" dirty="0"/>
              <a:t>Prototype: uses </a:t>
            </a:r>
            <a:r>
              <a:rPr lang="en-US" dirty="0" err="1" smtClean="0"/>
              <a:t>OpenCL</a:t>
            </a:r>
            <a:r>
              <a:rPr lang="en-US" dirty="0" smtClean="0"/>
              <a:t> </a:t>
            </a:r>
            <a:r>
              <a:rPr lang="en-US" dirty="0"/>
              <a:t>backend, tends to use extra memory </a:t>
            </a:r>
          </a:p>
          <a:p>
            <a:pPr lvl="1"/>
            <a:r>
              <a:rPr lang="en-US" dirty="0"/>
              <a:t>Production: more focus on SSE, and multi-core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61249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16414" y="350898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Ex. </a:t>
            </a:r>
            <a:r>
              <a:rPr lang="en-US" dirty="0" err="1" smtClean="0">
                <a:solidFill>
                  <a:srgbClr val="FF0000"/>
                </a:solidFill>
              </a:rPr>
              <a:t>HJ.threadID.x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HJ.blockID.x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HJ.setupKernel</a:t>
            </a:r>
            <a:r>
              <a:rPr lang="en-US" dirty="0" smtClean="0">
                <a:solidFill>
                  <a:srgbClr val="FF0000"/>
                </a:solidFill>
              </a:rPr>
              <a:t>(…)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315" y="6012721"/>
            <a:ext cx="86448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i="0" u="none" strike="noStrike" baseline="0" dirty="0" smtClean="0">
                <a:latin typeface="+mj-lt"/>
              </a:rPr>
              <a:t>[4]</a:t>
            </a:r>
            <a:r>
              <a:rPr lang="en-US" sz="1200" b="0" i="0" u="none" strike="noStrike" dirty="0" smtClean="0">
                <a:latin typeface="+mj-lt"/>
              </a:rPr>
              <a:t> </a:t>
            </a:r>
            <a:r>
              <a:rPr lang="en-US" sz="1200" dirty="0"/>
              <a:t>U. </a:t>
            </a:r>
            <a:r>
              <a:rPr lang="en-US" sz="1200" dirty="0" err="1"/>
              <a:t>Pitambare</a:t>
            </a:r>
            <a:r>
              <a:rPr lang="en-US" sz="1200" dirty="0"/>
              <a:t>, A. Chauhan, and S. </a:t>
            </a:r>
            <a:r>
              <a:rPr lang="en-US" sz="1200" dirty="0" err="1" smtClean="0"/>
              <a:t>Malviya</a:t>
            </a:r>
            <a:r>
              <a:rPr lang="en-US" sz="1200" dirty="0" smtClean="0"/>
              <a:t>. Just-in-time </a:t>
            </a:r>
            <a:r>
              <a:rPr lang="en-US" sz="1200" dirty="0"/>
              <a:t>acceleration of </a:t>
            </a:r>
            <a:r>
              <a:rPr lang="en-US" sz="1200" dirty="0" err="1"/>
              <a:t>javascript</a:t>
            </a:r>
            <a:r>
              <a:rPr lang="en-US" sz="1200" dirty="0" smtClean="0"/>
              <a:t>.</a:t>
            </a:r>
          </a:p>
          <a:p>
            <a:r>
              <a:rPr lang="en-US" sz="1200" dirty="0" smtClean="0">
                <a:latin typeface="+mj-lt"/>
              </a:rPr>
              <a:t>[5] </a:t>
            </a:r>
            <a:r>
              <a:rPr lang="en-US" sz="1200" dirty="0"/>
              <a:t>S. </a:t>
            </a:r>
            <a:r>
              <a:rPr lang="en-US" sz="1200" dirty="0" err="1"/>
              <a:t>Herhut</a:t>
            </a:r>
            <a:r>
              <a:rPr lang="en-US" sz="1200" dirty="0"/>
              <a:t>, R. L. Hudson, T. </a:t>
            </a:r>
            <a:r>
              <a:rPr lang="en-US" sz="1200" dirty="0" err="1"/>
              <a:t>Shpeisman</a:t>
            </a:r>
            <a:r>
              <a:rPr lang="en-US" sz="1200" dirty="0"/>
              <a:t>, </a:t>
            </a:r>
            <a:r>
              <a:rPr lang="en-US" sz="1200" dirty="0" smtClean="0"/>
              <a:t>and J</a:t>
            </a:r>
            <a:r>
              <a:rPr lang="en-US" sz="1200" dirty="0"/>
              <a:t>. </a:t>
            </a:r>
            <a:r>
              <a:rPr lang="en-US" sz="1200" dirty="0" err="1"/>
              <a:t>Sreeram</a:t>
            </a:r>
            <a:r>
              <a:rPr lang="en-US" sz="1200" dirty="0"/>
              <a:t>. River trail: A path to parallelism </a:t>
            </a:r>
            <a:r>
              <a:rPr lang="en-US" sz="1200" dirty="0" smtClean="0"/>
              <a:t>in </a:t>
            </a:r>
            <a:r>
              <a:rPr lang="en-US" sz="1200" dirty="0" err="1" smtClean="0"/>
              <a:t>javascript</a:t>
            </a:r>
            <a:r>
              <a:rPr lang="en-US" sz="1200" dirty="0"/>
              <a:t>. </a:t>
            </a:r>
            <a:r>
              <a:rPr lang="en-US" sz="1200" dirty="0" smtClean="0"/>
              <a:t>SIGPLAN Not</a:t>
            </a:r>
            <a:r>
              <a:rPr lang="en-US" sz="1200" dirty="0"/>
              <a:t>., 48(10):729{744, Oct. 2013.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089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ParallelJS</a:t>
            </a:r>
            <a:r>
              <a:rPr lang="en-US" dirty="0" smtClean="0"/>
              <a:t>: a framework for </a:t>
            </a:r>
            <a:r>
              <a:rPr lang="en-US" dirty="0" smtClean="0"/>
              <a:t>compiling and executing JavaScript programs on </a:t>
            </a:r>
            <a:r>
              <a:rPr lang="en-US" dirty="0" smtClean="0"/>
              <a:t>heterogeneous systems</a:t>
            </a:r>
          </a:p>
          <a:p>
            <a:pPr lvl="1"/>
            <a:r>
              <a:rPr lang="en-US" dirty="0" smtClean="0"/>
              <a:t>Use high-level constructs to hide GPU-specific details</a:t>
            </a:r>
          </a:p>
          <a:p>
            <a:pPr lvl="1"/>
            <a:r>
              <a:rPr lang="en-US" dirty="0"/>
              <a:t>Automating the decision of where to run the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Productivity and performance portability</a:t>
            </a:r>
          </a:p>
          <a:p>
            <a:pPr lvl="1"/>
            <a:r>
              <a:rPr lang="en-US" dirty="0" smtClean="0"/>
              <a:t>Limited use of advanced features of GPU</a:t>
            </a:r>
          </a:p>
          <a:p>
            <a:pPr lvl="1"/>
            <a:endParaRPr lang="en-US" dirty="0"/>
          </a:p>
          <a:p>
            <a:r>
              <a:rPr lang="en-US" dirty="0" smtClean="0"/>
              <a:t>Future direction</a:t>
            </a:r>
          </a:p>
          <a:p>
            <a:pPr lvl="1"/>
            <a:r>
              <a:rPr lang="en-US" dirty="0" smtClean="0"/>
              <a:t>Embedded and fused architectures</a:t>
            </a:r>
          </a:p>
          <a:p>
            <a:pPr lvl="1"/>
            <a:r>
              <a:rPr lang="en-US" dirty="0" smtClean="0"/>
              <a:t>Adaptive decision of running on CPU/CPU for power efficiency</a:t>
            </a:r>
            <a:endParaRPr lang="en-US" dirty="0" smtClean="0"/>
          </a:p>
          <a:p>
            <a:pPr lvl="1"/>
            <a:r>
              <a:rPr lang="en-US" dirty="0" smtClean="0"/>
              <a:t>Support of advanced GPU features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ea typeface="ＭＳ Ｐゴシック" pitchFamily="34" charset="-128"/>
              </a:rPr>
              <a:t>Thank you!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ea typeface="ＭＳ Ｐゴシック" pitchFamily="34" charset="-128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0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Just-in-time Compilation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Google V8</a:t>
            </a:r>
          </a:p>
          <a:p>
            <a:pPr lvl="1"/>
            <a:r>
              <a:rPr lang="en-US" dirty="0" smtClean="0"/>
              <a:t>Mozilla Firefox </a:t>
            </a:r>
            <a:r>
              <a:rPr lang="en-US" dirty="0" err="1" smtClean="0"/>
              <a:t>SpiderMonkey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Single-Threaded</a:t>
            </a:r>
          </a:p>
          <a:p>
            <a:pPr lvl="1"/>
            <a:r>
              <a:rPr lang="en-US" dirty="0" smtClean="0"/>
              <a:t>Conserves determinism</a:t>
            </a:r>
          </a:p>
          <a:p>
            <a:pPr lvl="1"/>
            <a:r>
              <a:rPr lang="en-US" dirty="0" smtClean="0"/>
              <a:t>Fails to utilize modern parallel architectures</a:t>
            </a:r>
            <a:endParaRPr lang="en-US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951" y="2492375"/>
            <a:ext cx="6000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0.gstatic.com/images?q=tbn:ANd9GcSK0wW6EwQEunEaPBmWDt4dCGpradRNzsG6KTDNKtht6NjMY0KW1bd8efq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586" y="2931552"/>
            <a:ext cx="624354" cy="624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3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Efficiently use modern heterogeneous architectures (CPU and GPU) for JavaScript execution.</a:t>
            </a:r>
          </a:p>
          <a:p>
            <a:endParaRPr lang="en-US" dirty="0"/>
          </a:p>
          <a:p>
            <a:r>
              <a:rPr lang="en-US" dirty="0" smtClean="0"/>
              <a:t>Strategy:</a:t>
            </a:r>
          </a:p>
          <a:p>
            <a:pPr lvl="1"/>
            <a:r>
              <a:rPr lang="en-US" dirty="0" smtClean="0"/>
              <a:t>High-level Parallel JavaScript Constructs</a:t>
            </a:r>
          </a:p>
          <a:p>
            <a:pPr lvl="1"/>
            <a:r>
              <a:rPr lang="en-US" dirty="0" smtClean="0"/>
              <a:t>Dynamic compilation </a:t>
            </a:r>
            <a:r>
              <a:rPr lang="en-US" dirty="0"/>
              <a:t>and execution </a:t>
            </a:r>
            <a:r>
              <a:rPr lang="en-US" dirty="0" smtClean="0"/>
              <a:t>flow on heterogeneous architectures</a:t>
            </a:r>
          </a:p>
          <a:p>
            <a:pPr lvl="1"/>
            <a:r>
              <a:rPr lang="en-US" dirty="0" smtClean="0"/>
              <a:t>Portability: constructs can execute on both CPU and GPU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sp>
        <p:nvSpPr>
          <p:cNvPr id="4" name="Multidocument 85"/>
          <p:cNvSpPr/>
          <p:nvPr/>
        </p:nvSpPr>
        <p:spPr bwMode="auto">
          <a:xfrm>
            <a:off x="2166314" y="1338470"/>
            <a:ext cx="1417757" cy="762000"/>
          </a:xfrm>
          <a:prstGeom prst="flowChartMultidocument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eaLnBrk="0" hangingPunct="0">
              <a:buClr>
                <a:srgbClr val="080808"/>
              </a:buClr>
              <a:buSzPct val="100000"/>
            </a:pPr>
            <a:r>
              <a:rPr lang="en-US" dirty="0" err="1" smtClean="0"/>
              <a:t>ParallelJS</a:t>
            </a:r>
            <a:r>
              <a:rPr lang="en-US" dirty="0" smtClean="0"/>
              <a:t> Program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6362464" y="2414131"/>
            <a:ext cx="1624134" cy="578224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ParallelJS</a:t>
            </a:r>
            <a:r>
              <a:rPr lang="en-US" dirty="0" smtClean="0"/>
              <a:t> Compiler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6371667" y="3945915"/>
            <a:ext cx="1614930" cy="578224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ParallelJS</a:t>
            </a:r>
            <a:r>
              <a:rPr lang="en-US" dirty="0" smtClean="0"/>
              <a:t> Runtime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918942" y="3324719"/>
            <a:ext cx="511176" cy="261938"/>
            <a:chOff x="2182812" y="2514600"/>
            <a:chExt cx="511176" cy="261938"/>
          </a:xfrm>
          <a:solidFill>
            <a:schemeClr val="accent3">
              <a:lumMod val="85000"/>
            </a:schemeClr>
          </a:solidFill>
        </p:grpSpPr>
        <p:grpSp>
          <p:nvGrpSpPr>
            <p:cNvPr id="9" name="Group 8"/>
            <p:cNvGrpSpPr/>
            <p:nvPr/>
          </p:nvGrpSpPr>
          <p:grpSpPr>
            <a:xfrm>
              <a:off x="2182812" y="2514600"/>
              <a:ext cx="407988" cy="261938"/>
              <a:chOff x="4697412" y="1752600"/>
              <a:chExt cx="407988" cy="261938"/>
            </a:xfrm>
            <a:grpFill/>
          </p:grpSpPr>
          <p:sp>
            <p:nvSpPr>
              <p:cNvPr id="11" name="Rectangle 10"/>
              <p:cNvSpPr/>
              <p:nvPr/>
            </p:nvSpPr>
            <p:spPr bwMode="auto">
              <a:xfrm>
                <a:off x="4697412" y="1752600"/>
                <a:ext cx="103188" cy="261938"/>
              </a:xfrm>
              <a:prstGeom prst="rect">
                <a:avLst/>
              </a:prstGeom>
              <a:ln>
                <a:headEnd type="none" w="med" len="med"/>
                <a:tailEnd type="none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 eaLnBrk="0" hangingPunct="0">
                  <a:buClr>
                    <a:srgbClr val="080808"/>
                  </a:buClr>
                  <a:buSzPct val="100000"/>
                  <a:buFont typeface="Tahoma" charset="0"/>
                  <a:buNone/>
                </a:pPr>
                <a:endParaRPr lang="en-US" sz="1200">
                  <a:solidFill>
                    <a:srgbClr val="000000"/>
                  </a:solidFill>
                  <a:latin typeface="Ariel" charset="0"/>
                  <a:cs typeface="+mn-cs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4800600" y="1752600"/>
                <a:ext cx="103188" cy="261938"/>
              </a:xfrm>
              <a:prstGeom prst="rect">
                <a:avLst/>
              </a:prstGeom>
              <a:ln>
                <a:headEnd type="none" w="med" len="med"/>
                <a:tailEnd type="none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 eaLnBrk="0" hangingPunct="0">
                  <a:buClr>
                    <a:srgbClr val="080808"/>
                  </a:buClr>
                  <a:buSzPct val="100000"/>
                  <a:buFont typeface="Tahoma" charset="0"/>
                  <a:buNone/>
                </a:pPr>
                <a:endParaRPr lang="en-US" sz="1200">
                  <a:solidFill>
                    <a:srgbClr val="000000"/>
                  </a:solidFill>
                  <a:latin typeface="Ariel" charset="0"/>
                  <a:cs typeface="+mn-cs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4899024" y="1752600"/>
                <a:ext cx="103188" cy="261938"/>
              </a:xfrm>
              <a:prstGeom prst="rect">
                <a:avLst/>
              </a:prstGeom>
              <a:ln>
                <a:headEnd type="none" w="med" len="med"/>
                <a:tailEnd type="none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 eaLnBrk="0" hangingPunct="0">
                  <a:buClr>
                    <a:srgbClr val="080808"/>
                  </a:buClr>
                  <a:buSzPct val="100000"/>
                  <a:buFont typeface="Tahoma" charset="0"/>
                  <a:buNone/>
                </a:pPr>
                <a:endParaRPr lang="en-US" sz="1200">
                  <a:solidFill>
                    <a:srgbClr val="000000"/>
                  </a:solidFill>
                  <a:latin typeface="Ariel" charset="0"/>
                  <a:cs typeface="+mn-cs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5002212" y="1752600"/>
                <a:ext cx="103188" cy="261938"/>
              </a:xfrm>
              <a:prstGeom prst="rect">
                <a:avLst/>
              </a:prstGeom>
              <a:ln>
                <a:headEnd type="none" w="med" len="med"/>
                <a:tailEnd type="none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 eaLnBrk="0" hangingPunct="0">
                  <a:buClr>
                    <a:srgbClr val="080808"/>
                  </a:buClr>
                  <a:buSzPct val="100000"/>
                  <a:buFont typeface="Tahoma" charset="0"/>
                  <a:buNone/>
                </a:pPr>
                <a:endParaRPr lang="en-US" sz="1200">
                  <a:solidFill>
                    <a:srgbClr val="000000"/>
                  </a:solidFill>
                  <a:latin typeface="Ariel" charset="0"/>
                  <a:cs typeface="+mn-cs"/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 bwMode="auto">
            <a:xfrm>
              <a:off x="2590800" y="2514600"/>
              <a:ext cx="103188" cy="261938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 eaLnBrk="0" hangingPunct="0">
                <a:buClr>
                  <a:srgbClr val="080808"/>
                </a:buClr>
                <a:buSzPct val="100000"/>
                <a:buFont typeface="Tahoma" charset="0"/>
                <a:buNone/>
              </a:pPr>
              <a:endParaRPr lang="en-US" sz="1200">
                <a:solidFill>
                  <a:srgbClr val="000000"/>
                </a:solidFill>
                <a:latin typeface="Ariel" charset="0"/>
                <a:cs typeface="+mn-cs"/>
              </a:endParaRPr>
            </a:p>
          </p:txBody>
        </p:sp>
      </p:grpSp>
      <p:cxnSp>
        <p:nvCxnSpPr>
          <p:cNvPr id="16" name="Straight Arrow Connector 15"/>
          <p:cNvCxnSpPr>
            <a:stCxn id="4" idx="2"/>
            <a:endCxn id="6" idx="0"/>
          </p:cNvCxnSpPr>
          <p:nvPr/>
        </p:nvCxnSpPr>
        <p:spPr bwMode="auto">
          <a:xfrm>
            <a:off x="2776606" y="2071613"/>
            <a:ext cx="4397925" cy="34251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>
            <a:stCxn id="6" idx="2"/>
            <a:endCxn id="13" idx="0"/>
          </p:cNvCxnSpPr>
          <p:nvPr/>
        </p:nvCxnSpPr>
        <p:spPr bwMode="auto">
          <a:xfrm flipH="1">
            <a:off x="7172148" y="2992355"/>
            <a:ext cx="2383" cy="332364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>
            <a:stCxn id="13" idx="2"/>
            <a:endCxn id="7" idx="0"/>
          </p:cNvCxnSpPr>
          <p:nvPr/>
        </p:nvCxnSpPr>
        <p:spPr bwMode="auto">
          <a:xfrm>
            <a:off x="7172148" y="3586657"/>
            <a:ext cx="6984" cy="35925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902785" y="3242875"/>
            <a:ext cx="102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LLVM IR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 bwMode="auto">
          <a:xfrm>
            <a:off x="1260262" y="3227262"/>
            <a:ext cx="1614930" cy="868062"/>
          </a:xfrm>
          <a:prstGeom prst="round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Native JavaScript Compiler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4" idx="2"/>
            <a:endCxn id="43" idx="0"/>
          </p:cNvCxnSpPr>
          <p:nvPr/>
        </p:nvCxnSpPr>
        <p:spPr bwMode="auto">
          <a:xfrm flipH="1">
            <a:off x="2067727" y="2071613"/>
            <a:ext cx="708879" cy="1155649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48" name="Picture 4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4000" y="5271193"/>
            <a:ext cx="1410263" cy="698500"/>
          </a:xfrm>
          <a:prstGeom prst="rect">
            <a:avLst/>
          </a:prstGeom>
        </p:spPr>
      </p:pic>
      <p:cxnSp>
        <p:nvCxnSpPr>
          <p:cNvPr id="50" name="Straight Arrow Connector 49"/>
          <p:cNvCxnSpPr>
            <a:stCxn id="7" idx="2"/>
            <a:endCxn id="48" idx="0"/>
          </p:cNvCxnSpPr>
          <p:nvPr/>
        </p:nvCxnSpPr>
        <p:spPr bwMode="auto">
          <a:xfrm>
            <a:off x="7179132" y="4524139"/>
            <a:ext cx="0" cy="747054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052" name="Picture 4" descr="https://encrypted-tbn3.gstatic.com/images?q=tbn:ANd9GcSOdKkC2fbLg0im7d1X40h_22ySIQd4RebxufRAAG3R_XeG5Qbys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21" y="4926685"/>
            <a:ext cx="948817" cy="94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encrypted-tbn3.gstatic.com/images?q=tbn:ANd9GcRpcbQWhwT7vaWEJYxTBW98bDWMG_93ifUNstMd8mzH3roAEgNPCQ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727" y="5052645"/>
            <a:ext cx="989741" cy="69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Straight Arrow Connector 52"/>
          <p:cNvCxnSpPr>
            <a:stCxn id="43" idx="2"/>
          </p:cNvCxnSpPr>
          <p:nvPr/>
        </p:nvCxnSpPr>
        <p:spPr bwMode="auto">
          <a:xfrm>
            <a:off x="2067727" y="4095324"/>
            <a:ext cx="0" cy="95732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614701" y="6009966"/>
            <a:ext cx="906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667528" y="6018247"/>
            <a:ext cx="906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GPU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3281082" y="2242872"/>
            <a:ext cx="5002306" cy="426550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/>
          </a:ln>
          <a:effectLst/>
        </p:spPr>
        <p:txBody>
          <a:bodyPr rtlCol="0" anchor="b"/>
          <a:lstStyle/>
          <a:p>
            <a:pPr algn="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5</a:t>
            </a:fld>
            <a:endParaRPr lang="en-US"/>
          </a:p>
        </p:txBody>
      </p:sp>
      <p:cxnSp>
        <p:nvCxnSpPr>
          <p:cNvPr id="15" name="Straight Arrow Connector 14"/>
          <p:cNvCxnSpPr>
            <a:stCxn id="6" idx="1"/>
          </p:cNvCxnSpPr>
          <p:nvPr/>
        </p:nvCxnSpPr>
        <p:spPr bwMode="auto">
          <a:xfrm flipH="1">
            <a:off x="2520753" y="2703243"/>
            <a:ext cx="3841711" cy="53963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7" idx="1"/>
          </p:cNvCxnSpPr>
          <p:nvPr/>
        </p:nvCxnSpPr>
        <p:spPr bwMode="auto">
          <a:xfrm flipH="1" flipV="1">
            <a:off x="2868209" y="3860893"/>
            <a:ext cx="3503458" cy="374134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3425993" y="3048038"/>
            <a:ext cx="2270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Error or GPU not available, diverted to CPU execution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66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ParallelJS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High-level Parallel </a:t>
            </a:r>
            <a:r>
              <a:rPr lang="en-US" dirty="0" smtClean="0"/>
              <a:t>Constructs</a:t>
            </a:r>
          </a:p>
          <a:p>
            <a:r>
              <a:rPr lang="en-US" dirty="0" smtClean="0"/>
              <a:t>Use same syntax defined by regular JavaScript</a:t>
            </a:r>
          </a:p>
          <a:p>
            <a:r>
              <a:rPr lang="en-US" dirty="0"/>
              <a:t>No extra language binding like </a:t>
            </a:r>
            <a:r>
              <a:rPr lang="en-US" dirty="0" err="1" smtClean="0"/>
              <a:t>WebCL</a:t>
            </a:r>
            <a:r>
              <a:rPr lang="en-US" baseline="30000" dirty="0" smtClean="0"/>
              <a:t>[1]</a:t>
            </a:r>
            <a:endParaRPr lang="en-US" baseline="30000" dirty="0"/>
          </a:p>
        </p:txBody>
      </p:sp>
      <p:sp>
        <p:nvSpPr>
          <p:cNvPr id="4" name="Oval 3"/>
          <p:cNvSpPr/>
          <p:nvPr/>
        </p:nvSpPr>
        <p:spPr bwMode="auto">
          <a:xfrm>
            <a:off x="2756647" y="2918012"/>
            <a:ext cx="2097741" cy="900953"/>
          </a:xfrm>
          <a:prstGeom prst="ellipse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Root Object:</a:t>
            </a:r>
          </a:p>
          <a:p>
            <a:pPr algn="ctr"/>
            <a:r>
              <a:rPr lang="en-US" dirty="0" smtClean="0"/>
              <a:t>par$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249313" y="4213599"/>
            <a:ext cx="1425389" cy="766482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AccelArray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985204" y="2873562"/>
            <a:ext cx="1425389" cy="3254188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map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reduce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find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filter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reject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every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some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scatter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gather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sort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scan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566723" y="4260329"/>
            <a:ext cx="1425389" cy="766482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Utility Constructs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3467" y="5026811"/>
            <a:ext cx="1788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Basic </a:t>
            </a:r>
            <a:r>
              <a:rPr lang="en-US" dirty="0" err="1" smtClean="0"/>
              <a:t>Datatype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4"/>
          </p:cNvCxnSpPr>
          <p:nvPr/>
        </p:nvCxnSpPr>
        <p:spPr bwMode="auto">
          <a:xfrm flipH="1">
            <a:off x="2007696" y="3818965"/>
            <a:ext cx="1797822" cy="394634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>
            <a:stCxn id="4" idx="4"/>
            <a:endCxn id="7" idx="0"/>
          </p:cNvCxnSpPr>
          <p:nvPr/>
        </p:nvCxnSpPr>
        <p:spPr bwMode="auto">
          <a:xfrm>
            <a:off x="3805518" y="3818965"/>
            <a:ext cx="1473900" cy="441364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120860" y="622213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0" i="0" u="none" strike="noStrike" baseline="0" dirty="0" smtClean="0">
                <a:latin typeface="+mj-lt"/>
              </a:rPr>
              <a:t>[1] </a:t>
            </a:r>
            <a:r>
              <a:rPr lang="en-US" sz="1200" b="0" i="0" u="none" strike="noStrike" baseline="0" dirty="0" err="1" smtClean="0">
                <a:latin typeface="+mj-lt"/>
              </a:rPr>
              <a:t>Khronos</a:t>
            </a:r>
            <a:r>
              <a:rPr lang="en-US" sz="1200" b="0" i="0" u="none" strike="noStrike" baseline="0" dirty="0" smtClean="0">
                <a:latin typeface="+mj-lt"/>
              </a:rPr>
              <a:t>. </a:t>
            </a:r>
            <a:r>
              <a:rPr lang="en-US" sz="1200" b="0" i="0" u="none" strike="noStrike" baseline="0" dirty="0" err="1" smtClean="0">
                <a:latin typeface="+mj-lt"/>
              </a:rPr>
              <a:t>Webcl</a:t>
            </a:r>
            <a:r>
              <a:rPr lang="en-US" sz="1200" b="0" i="0" u="none" strike="noStrike" baseline="0" dirty="0" smtClean="0">
                <a:latin typeface="+mj-lt"/>
              </a:rPr>
              <a:t> working draft. 2013.</a:t>
            </a:r>
            <a:endParaRPr lang="en-US" sz="1200" dirty="0">
              <a:latin typeface="+mj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2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</a:t>
            </a:r>
            <a:r>
              <a:rPr lang="en-US" dirty="0" err="1" smtClean="0"/>
              <a:t>par$.map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Syntax: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i="1" dirty="0" smtClean="0"/>
              <a:t>out</a:t>
            </a:r>
            <a:r>
              <a:rPr lang="en-US" dirty="0" smtClean="0"/>
              <a:t> = </a:t>
            </a:r>
            <a:r>
              <a:rPr lang="en-US" dirty="0" err="1" smtClean="0"/>
              <a:t>par$.</a:t>
            </a:r>
            <a:r>
              <a:rPr lang="en-US" dirty="0" err="1" smtClean="0"/>
              <a:t>map</a:t>
            </a:r>
            <a:r>
              <a:rPr lang="en-US" dirty="0" smtClean="0"/>
              <a:t>(</a:t>
            </a:r>
            <a:r>
              <a:rPr lang="en-US" i="1" dirty="0" smtClean="0"/>
              <a:t>input</a:t>
            </a:r>
            <a:r>
              <a:rPr lang="en-US" dirty="0" smtClean="0"/>
              <a:t>, </a:t>
            </a:r>
            <a:r>
              <a:rPr lang="en-US" i="1" dirty="0" smtClean="0"/>
              <a:t>function</a:t>
            </a:r>
            <a:r>
              <a:rPr lang="en-US" dirty="0" smtClean="0"/>
              <a:t>, [</a:t>
            </a:r>
            <a:r>
              <a:rPr lang="en-US" i="1" dirty="0" smtClean="0"/>
              <a:t>context</a:t>
            </a:r>
            <a:r>
              <a:rPr lang="en-US" dirty="0" smtClean="0"/>
              <a:t>])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smtClean="0"/>
              <a:t>Multiple </a:t>
            </a:r>
            <a:r>
              <a:rPr lang="en-US" dirty="0" smtClean="0"/>
              <a:t>Inputs/Outputs (all should be </a:t>
            </a:r>
            <a:r>
              <a:rPr lang="en-US" i="1" dirty="0" err="1" smtClean="0"/>
              <a:t>AccelArrays</a:t>
            </a:r>
            <a:r>
              <a:rPr lang="en-US" dirty="0" smtClean="0"/>
              <a:t>)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Element-wise </a:t>
            </a:r>
            <a:r>
              <a:rPr lang="en-US" i="1" dirty="0" smtClean="0"/>
              <a:t>function</a:t>
            </a:r>
          </a:p>
          <a:p>
            <a:pPr lvl="1"/>
            <a:r>
              <a:rPr lang="en-US" dirty="0" smtClean="0"/>
              <a:t>Support operations on multiple inputs and generating multiple outputs</a:t>
            </a:r>
          </a:p>
          <a:p>
            <a:pPr lvl="1"/>
            <a:r>
              <a:rPr lang="en-US" dirty="0" smtClean="0"/>
              <a:t>Support neighbor element access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Context</a:t>
            </a:r>
          </a:p>
          <a:p>
            <a:pPr lvl="1"/>
            <a:r>
              <a:rPr lang="en-US" dirty="0" smtClean="0"/>
              <a:t>Handle identifiers defined outside lexical scope of </a:t>
            </a:r>
            <a:r>
              <a:rPr lang="en-US" i="1" dirty="0" smtClean="0"/>
              <a:t>function</a:t>
            </a:r>
            <a:endParaRPr lang="en-US" i="1" dirty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</a:t>
            </a:r>
            <a:r>
              <a:rPr lang="en-US" dirty="0" err="1" smtClean="0"/>
              <a:t>par$.map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on CPU:</a:t>
            </a:r>
          </a:p>
          <a:p>
            <a:pPr lvl="1"/>
            <a:r>
              <a:rPr lang="en-US" dirty="0" smtClean="0"/>
              <a:t>As a loop: each iteration for one element</a:t>
            </a:r>
          </a:p>
          <a:p>
            <a:pPr lvl="1"/>
            <a:r>
              <a:rPr lang="en-US" dirty="0" smtClean="0"/>
              <a:t>No syntax </a:t>
            </a:r>
            <a:r>
              <a:rPr lang="en-US" dirty="0" smtClean="0"/>
              <a:t>restriction for </a:t>
            </a:r>
            <a:r>
              <a:rPr lang="en-US" i="1" dirty="0" smtClean="0"/>
              <a:t>function</a:t>
            </a:r>
            <a:r>
              <a:rPr lang="en-US" dirty="0" smtClean="0"/>
              <a:t>, </a:t>
            </a:r>
            <a:r>
              <a:rPr lang="en-US" dirty="0" smtClean="0"/>
              <a:t>anything can run on CPU</a:t>
            </a:r>
          </a:p>
          <a:p>
            <a:pPr lvl="1"/>
            <a:endParaRPr lang="en-US" dirty="0"/>
          </a:p>
          <a:p>
            <a:r>
              <a:rPr lang="en-US" dirty="0" smtClean="0"/>
              <a:t>Implementation on GPU:</a:t>
            </a:r>
          </a:p>
          <a:p>
            <a:pPr lvl="1"/>
            <a:r>
              <a:rPr lang="en-US" dirty="0" smtClean="0"/>
              <a:t>Each thread handles one element</a:t>
            </a:r>
          </a:p>
          <a:p>
            <a:pPr lvl="1"/>
            <a:r>
              <a:rPr lang="en-US" dirty="0" smtClean="0"/>
              <a:t>Syntax </a:t>
            </a:r>
            <a:r>
              <a:rPr lang="en-US" dirty="0" smtClean="0"/>
              <a:t>restriction for </a:t>
            </a:r>
            <a:r>
              <a:rPr lang="en-US" i="1" dirty="0" smtClean="0"/>
              <a:t>function</a:t>
            </a:r>
            <a:endParaRPr lang="en-US" dirty="0" smtClean="0"/>
          </a:p>
          <a:p>
            <a:pPr lvl="2"/>
            <a:r>
              <a:rPr lang="en-US" dirty="0" smtClean="0"/>
              <a:t>Basic control flows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Side-effect free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3341" y="4227949"/>
            <a:ext cx="5392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Complex control flow cannot be handled by GPU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3341" y="4895369"/>
            <a:ext cx="5392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No race condition when executed in parallel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</a:t>
            </a:r>
            <a:r>
              <a:rPr lang="en-US" dirty="0" err="1" smtClean="0"/>
              <a:t>par$.reduce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Syntax: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i="1" dirty="0"/>
              <a:t>out</a:t>
            </a:r>
            <a:r>
              <a:rPr lang="en-US" dirty="0"/>
              <a:t> = </a:t>
            </a:r>
            <a:r>
              <a:rPr lang="en-US" dirty="0" err="1"/>
              <a:t>par</a:t>
            </a:r>
            <a:r>
              <a:rPr lang="en-US" dirty="0" err="1" smtClean="0"/>
              <a:t>$.</a:t>
            </a:r>
            <a:r>
              <a:rPr lang="en-US" dirty="0" err="1" smtClean="0"/>
              <a:t>reduce</a:t>
            </a:r>
            <a:r>
              <a:rPr lang="en-US" dirty="0" smtClean="0"/>
              <a:t>(</a:t>
            </a:r>
            <a:r>
              <a:rPr lang="en-US" i="1" dirty="0" smtClean="0"/>
              <a:t>input</a:t>
            </a:r>
            <a:r>
              <a:rPr lang="en-US" dirty="0"/>
              <a:t>, </a:t>
            </a:r>
            <a:r>
              <a:rPr lang="en-US" i="1" dirty="0"/>
              <a:t>function</a:t>
            </a:r>
            <a:r>
              <a:rPr lang="en-US" dirty="0"/>
              <a:t>, [</a:t>
            </a:r>
            <a:r>
              <a:rPr lang="en-US" i="1" dirty="0"/>
              <a:t>context</a:t>
            </a:r>
            <a:r>
              <a:rPr lang="en-US" dirty="0" smtClean="0"/>
              <a:t>])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Implementation on GPU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logN</a:t>
            </a:r>
            <a:r>
              <a:rPr lang="en-US" dirty="0" smtClean="0"/>
              <a:t> (CTA-wise and inter-CTA) parallel implementation scheme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Usage of shared memory on GPU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34671" y="3805926"/>
            <a:ext cx="6064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Detailed implementation can be architecture-dependent and is hidden from programmers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34671" y="4881691"/>
            <a:ext cx="6064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Programmers don’t see memory hierarchy in </a:t>
            </a:r>
            <a:r>
              <a:rPr lang="en-US" dirty="0" err="1" smtClean="0">
                <a:solidFill>
                  <a:srgbClr val="FF0000"/>
                </a:solidFill>
              </a:rPr>
              <a:t>ParallelJS</a:t>
            </a:r>
            <a:r>
              <a:rPr lang="en-US" dirty="0" smtClean="0">
                <a:solidFill>
                  <a:srgbClr val="FF0000"/>
                </a:solidFill>
              </a:rPr>
              <a:t> code, yet shared memory can be used to boost performance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2B940DE-7A90-405A-9920-AA7AA1B654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c-redfox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gpgpu-trafficsim</Template>
  <TotalTime>3429</TotalTime>
  <Words>1231</Words>
  <Application>Microsoft Office PowerPoint</Application>
  <PresentationFormat>On-screen Show (4:3)</PresentationFormat>
  <Paragraphs>376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 Unicode MS</vt:lpstr>
      <vt:lpstr>Ariel</vt:lpstr>
      <vt:lpstr>CMR8</vt:lpstr>
      <vt:lpstr>ＭＳ Ｐゴシック</vt:lpstr>
      <vt:lpstr>NimbusMonL-Bold</vt:lpstr>
      <vt:lpstr>NimbusMonL-Regu</vt:lpstr>
      <vt:lpstr>Arial</vt:lpstr>
      <vt:lpstr>Calibri</vt:lpstr>
      <vt:lpstr>Tahoma</vt:lpstr>
      <vt:lpstr>Wingdings</vt:lpstr>
      <vt:lpstr>plc-redfox</vt:lpstr>
      <vt:lpstr>ParallelJS: An Execution Framework for JavaScript on Heterogeneous Systems</vt:lpstr>
      <vt:lpstr>JavaScript on Modern Architectures</vt:lpstr>
      <vt:lpstr>JavaScript Compilation</vt:lpstr>
      <vt:lpstr>This Work</vt:lpstr>
      <vt:lpstr>System Overview</vt:lpstr>
      <vt:lpstr>ParallelJS Program</vt:lpstr>
      <vt:lpstr>Construct par$.map</vt:lpstr>
      <vt:lpstr>Construct par$.map (Cont.)</vt:lpstr>
      <vt:lpstr>Construct par$.reduce</vt:lpstr>
      <vt:lpstr>High-Level Programming Methodology</vt:lpstr>
      <vt:lpstr>Example – Sum of Squares</vt:lpstr>
      <vt:lpstr>Compilation for GPU</vt:lpstr>
      <vt:lpstr>Compilation (Cont.)</vt:lpstr>
      <vt:lpstr>Runtime System (on Windows Mozilla Firefox)</vt:lpstr>
      <vt:lpstr>Runtime System Cont.</vt:lpstr>
      <vt:lpstr>Example Programs</vt:lpstr>
      <vt:lpstr>Example Programs (Cont.)</vt:lpstr>
      <vt:lpstr>Example Program (Cont.)</vt:lpstr>
      <vt:lpstr>Experiments Platform</vt:lpstr>
      <vt:lpstr>Performance Result</vt:lpstr>
      <vt:lpstr>Performance Result (Cont.)</vt:lpstr>
      <vt:lpstr>Performance of SSSP</vt:lpstr>
      <vt:lpstr>Performance Breakdown for Boids_2K example on laptop</vt:lpstr>
      <vt:lpstr>Compare with Related Work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ParallelJS: An Execution Framework for JavaScript on Heterogeneous Systems</dc:title>
  <dc:creator>Jin Wang</dc:creator>
  <cp:lastModifiedBy>Jin Wang</cp:lastModifiedBy>
  <cp:revision>253</cp:revision>
  <dcterms:created xsi:type="dcterms:W3CDTF">2014-02-23T06:38:20Z</dcterms:created>
  <dcterms:modified xsi:type="dcterms:W3CDTF">2014-03-01T19:33:54Z</dcterms:modified>
</cp:coreProperties>
</file>