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rilatha Manne" initials="SM" lastIdx="3" clrIdx="0"/>
  <p:cmAuthor id="1" name="Indrani Paul" initials="IP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CE8E8"/>
    <a:srgbClr val="00D25F"/>
    <a:srgbClr val="4BB2FF"/>
    <a:srgbClr val="FFFFFF"/>
    <a:srgbClr val="FEFFFF"/>
    <a:srgbClr val="D9D9D9"/>
    <a:srgbClr val="0000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8" autoAdjust="0"/>
    <p:restoredTop sz="76259" autoAdjust="0"/>
  </p:normalViewPr>
  <p:slideViewPr>
    <p:cSldViewPr showGuides="1">
      <p:cViewPr varScale="1">
        <p:scale>
          <a:sx n="69" d="100"/>
          <a:sy n="69" d="100"/>
        </p:scale>
        <p:origin x="-2316" y="-108"/>
      </p:cViewPr>
      <p:guideLst>
        <p:guide orient="horz" pos="2151"/>
        <p:guide pos="2885"/>
      </p:guideLst>
    </p:cSldViewPr>
  </p:slideViewPr>
  <p:outlineViewPr>
    <p:cViewPr>
      <p:scale>
        <a:sx n="33" d="100"/>
        <a:sy n="33" d="100"/>
      </p:scale>
      <p:origin x="0" y="10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90" d="100"/>
          <a:sy n="190" d="100"/>
        </p:scale>
        <p:origin x="-660" y="4134"/>
      </p:cViewPr>
      <p:guideLst>
        <p:guide orient="horz" pos="2880"/>
        <p:guide pos="2160"/>
      </p:guideLst>
    </p:cSldViewPr>
  </p:notesViewPr>
  <p:gridSpacing cx="76200" cy="76200"/>
</p:viewPr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paul\research\Analysis\Exascale\Proxy_app_pwr_perf_temp_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paul\research\Analysis\Exascale\Proxy_app_pwr_perf_temp_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paul\research\Analysis\Exascale\Proxy_app_pwr_perf_temp_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paul\research\Analysis\Exascale\Proxy_app_pwr_perf_temp_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paul\research\Analysis\Exascale\Plots_SC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paul\research\Analysis\Exascale\Plots_SC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paul\research\Analysis\Exascale\Plots_SC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ipaul\research\Analysis\Exascale\Scripts\algo2_traces\minfe_1000_algo2_1211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ipaul\research\Analysis\Exascale\Plots_S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55148197601199"/>
          <c:y val="0.12762317953102501"/>
          <c:w val="0.814785213800716"/>
          <c:h val="0.6702582517401990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miniMD_gpu!$D$27</c:f>
              <c:strCache>
                <c:ptCount val="1"/>
                <c:pt idx="0">
                  <c:v>DVFS-high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miniMD_gpu!$F$23:$J$23</c:f>
              <c:strCache>
                <c:ptCount val="5"/>
                <c:pt idx="0">
                  <c:v>Total</c:v>
                </c:pt>
                <c:pt idx="1">
                  <c:v>Force</c:v>
                </c:pt>
                <c:pt idx="2">
                  <c:v>Neighbour</c:v>
                </c:pt>
                <c:pt idx="3">
                  <c:v>Comm</c:v>
                </c:pt>
                <c:pt idx="4">
                  <c:v>Other</c:v>
                </c:pt>
              </c:strCache>
            </c:strRef>
          </c:cat>
          <c:val>
            <c:numRef>
              <c:f>miniMD_gpu!$F$27:$J$27</c:f>
              <c:numCache>
                <c:formatCode>0%</c:formatCode>
                <c:ptCount val="5"/>
                <c:pt idx="0">
                  <c:v>2.2008002910149101E-2</c:v>
                </c:pt>
                <c:pt idx="1">
                  <c:v>1.7341889418623101E-2</c:v>
                </c:pt>
                <c:pt idx="2">
                  <c:v>3.0456590309736901E-2</c:v>
                </c:pt>
                <c:pt idx="3">
                  <c:v>3.4830248976934798E-2</c:v>
                </c:pt>
                <c:pt idx="4">
                  <c:v>1.5916709245981299E-2</c:v>
                </c:pt>
              </c:numCache>
            </c:numRef>
          </c:val>
        </c:ser>
        <c:ser>
          <c:idx val="1"/>
          <c:order val="1"/>
          <c:tx>
            <c:strRef>
              <c:f>miniMD_gpu!$D$26</c:f>
              <c:strCache>
                <c:ptCount val="1"/>
                <c:pt idx="0">
                  <c:v>DVFS-med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miniMD_gpu!$F$23:$J$23</c:f>
              <c:strCache>
                <c:ptCount val="5"/>
                <c:pt idx="0">
                  <c:v>Total</c:v>
                </c:pt>
                <c:pt idx="1">
                  <c:v>Force</c:v>
                </c:pt>
                <c:pt idx="2">
                  <c:v>Neighbour</c:v>
                </c:pt>
                <c:pt idx="3">
                  <c:v>Comm</c:v>
                </c:pt>
                <c:pt idx="4">
                  <c:v>Other</c:v>
                </c:pt>
              </c:strCache>
            </c:strRef>
          </c:cat>
          <c:val>
            <c:numRef>
              <c:f>miniMD_gpu!$F$26:$J$26</c:f>
              <c:numCache>
                <c:formatCode>0%</c:formatCode>
                <c:ptCount val="5"/>
                <c:pt idx="0">
                  <c:v>6.2810719049351496E-2</c:v>
                </c:pt>
                <c:pt idx="1">
                  <c:v>0.216152247102153</c:v>
                </c:pt>
                <c:pt idx="2">
                  <c:v>1.18413568436837E-2</c:v>
                </c:pt>
                <c:pt idx="3">
                  <c:v>8.0086229004421097E-2</c:v>
                </c:pt>
                <c:pt idx="4">
                  <c:v>4.9312461046946698E-3</c:v>
                </c:pt>
              </c:numCache>
            </c:numRef>
          </c:val>
        </c:ser>
        <c:ser>
          <c:idx val="0"/>
          <c:order val="2"/>
          <c:tx>
            <c:strRef>
              <c:f>miniMD_gpu!$D$25</c:f>
              <c:strCache>
                <c:ptCount val="1"/>
                <c:pt idx="0">
                  <c:v>DVFS-low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miniMD_gpu!$F$23:$J$23</c:f>
              <c:strCache>
                <c:ptCount val="5"/>
                <c:pt idx="0">
                  <c:v>Total</c:v>
                </c:pt>
                <c:pt idx="1">
                  <c:v>Force</c:v>
                </c:pt>
                <c:pt idx="2">
                  <c:v>Neighbour</c:v>
                </c:pt>
                <c:pt idx="3">
                  <c:v>Comm</c:v>
                </c:pt>
                <c:pt idx="4">
                  <c:v>Other</c:v>
                </c:pt>
              </c:strCache>
            </c:strRef>
          </c:cat>
          <c:val>
            <c:numRef>
              <c:f>miniMD_gpu!$F$25:$J$25</c:f>
              <c:numCache>
                <c:formatCode>0%</c:formatCode>
                <c:ptCount val="5"/>
                <c:pt idx="0">
                  <c:v>0.47908330301927998</c:v>
                </c:pt>
                <c:pt idx="1">
                  <c:v>1.4233200397677199</c:v>
                </c:pt>
                <c:pt idx="2">
                  <c:v>0.48186991845189397</c:v>
                </c:pt>
                <c:pt idx="3">
                  <c:v>8.9611092723578506E-2</c:v>
                </c:pt>
                <c:pt idx="4">
                  <c:v>5.1443298390221097E-2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930752"/>
        <c:axId val="149933440"/>
      </c:barChart>
      <c:catAx>
        <c:axId val="149930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GPU DVFS  per kernel </a:t>
                </a:r>
                <a:r>
                  <a:rPr lang="en-US" dirty="0" smtClean="0"/>
                  <a:t> in </a:t>
                </a:r>
                <a:r>
                  <a:rPr lang="en-US" dirty="0" err="1" smtClean="0"/>
                  <a:t>miniMD</a:t>
                </a:r>
                <a:r>
                  <a:rPr lang="en-US" dirty="0" smtClean="0"/>
                  <a:t>-&gt;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49933440"/>
        <c:crosses val="autoZero"/>
        <c:auto val="1"/>
        <c:lblAlgn val="ctr"/>
        <c:lblOffset val="100"/>
        <c:noMultiLvlLbl val="0"/>
      </c:catAx>
      <c:valAx>
        <c:axId val="149933440"/>
        <c:scaling>
          <c:orientation val="minMax"/>
          <c:max val="1.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increase in run-time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4993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010990813648299"/>
          <c:y val="0"/>
          <c:w val="0.68322342519684998"/>
          <c:h val="0.11217873755879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80285773316199"/>
          <c:y val="0.14823266036382099"/>
          <c:w val="0.77591469816272896"/>
          <c:h val="0.649580184957052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miniMD_gpu_kerneltimes!$B$26</c:f>
              <c:strCache>
                <c:ptCount val="1"/>
                <c:pt idx="0">
                  <c:v>P0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miniMD_gpu_kerneltimes!$M$23:$Q$23</c:f>
              <c:strCache>
                <c:ptCount val="5"/>
                <c:pt idx="0">
                  <c:v>Total</c:v>
                </c:pt>
                <c:pt idx="1">
                  <c:v>Force</c:v>
                </c:pt>
                <c:pt idx="2">
                  <c:v>Neighbor</c:v>
                </c:pt>
                <c:pt idx="3">
                  <c:v>Comm</c:v>
                </c:pt>
                <c:pt idx="4">
                  <c:v>Other</c:v>
                </c:pt>
              </c:strCache>
            </c:strRef>
          </c:cat>
          <c:val>
            <c:numRef>
              <c:f>miniMD_gpu_kerneltimes!$M$26:$Q$26</c:f>
              <c:numCache>
                <c:formatCode>0%</c:formatCode>
                <c:ptCount val="5"/>
                <c:pt idx="0">
                  <c:v>1.1734906969537599E-2</c:v>
                </c:pt>
                <c:pt idx="1">
                  <c:v>1.4463813634001401E-2</c:v>
                </c:pt>
                <c:pt idx="2">
                  <c:v>-2.1809023521503E-3</c:v>
                </c:pt>
                <c:pt idx="3">
                  <c:v>8.79249798869184E-2</c:v>
                </c:pt>
                <c:pt idx="4">
                  <c:v>7.2586033610519997E-3</c:v>
                </c:pt>
              </c:numCache>
            </c:numRef>
          </c:val>
        </c:ser>
        <c:ser>
          <c:idx val="1"/>
          <c:order val="1"/>
          <c:tx>
            <c:strRef>
              <c:f>miniMD_gpu_kerneltimes!$B$27</c:f>
              <c:strCache>
                <c:ptCount val="1"/>
                <c:pt idx="0">
                  <c:v>P1</c:v>
                </c:pt>
              </c:strCache>
            </c:strRef>
          </c:tx>
          <c:spPr>
            <a:pattFill prst="smCheck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miniMD_gpu_kerneltimes!$M$23:$Q$23</c:f>
              <c:strCache>
                <c:ptCount val="5"/>
                <c:pt idx="0">
                  <c:v>Total</c:v>
                </c:pt>
                <c:pt idx="1">
                  <c:v>Force</c:v>
                </c:pt>
                <c:pt idx="2">
                  <c:v>Neighbor</c:v>
                </c:pt>
                <c:pt idx="3">
                  <c:v>Comm</c:v>
                </c:pt>
                <c:pt idx="4">
                  <c:v>Other</c:v>
                </c:pt>
              </c:strCache>
            </c:strRef>
          </c:cat>
          <c:val>
            <c:numRef>
              <c:f>miniMD_gpu_kerneltimes!$M$27:$Q$27</c:f>
              <c:numCache>
                <c:formatCode>0%</c:formatCode>
                <c:ptCount val="5"/>
                <c:pt idx="0">
                  <c:v>4.0081915309270598E-2</c:v>
                </c:pt>
                <c:pt idx="1">
                  <c:v>2.1440111168854699E-2</c:v>
                </c:pt>
                <c:pt idx="2">
                  <c:v>1.06033829840948E-2</c:v>
                </c:pt>
                <c:pt idx="3">
                  <c:v>0.172418970613611</c:v>
                </c:pt>
                <c:pt idx="4">
                  <c:v>4.6367469778044998E-2</c:v>
                </c:pt>
              </c:numCache>
            </c:numRef>
          </c:val>
        </c:ser>
        <c:ser>
          <c:idx val="2"/>
          <c:order val="2"/>
          <c:tx>
            <c:strRef>
              <c:f>miniMD_gpu_kerneltimes!$B$28</c:f>
              <c:strCache>
                <c:ptCount val="1"/>
                <c:pt idx="0">
                  <c:v>P2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miniMD_gpu_kerneltimes!$M$23:$Q$23</c:f>
              <c:strCache>
                <c:ptCount val="5"/>
                <c:pt idx="0">
                  <c:v>Total</c:v>
                </c:pt>
                <c:pt idx="1">
                  <c:v>Force</c:v>
                </c:pt>
                <c:pt idx="2">
                  <c:v>Neighbor</c:v>
                </c:pt>
                <c:pt idx="3">
                  <c:v>Comm</c:v>
                </c:pt>
                <c:pt idx="4">
                  <c:v>Other</c:v>
                </c:pt>
              </c:strCache>
            </c:strRef>
          </c:cat>
          <c:val>
            <c:numRef>
              <c:f>miniMD_gpu_kerneltimes!$M$28:$Q$28</c:f>
              <c:numCache>
                <c:formatCode>0%</c:formatCode>
                <c:ptCount val="5"/>
                <c:pt idx="0">
                  <c:v>5.2241219029141903E-2</c:v>
                </c:pt>
                <c:pt idx="1">
                  <c:v>2.7696183654563299E-2</c:v>
                </c:pt>
                <c:pt idx="2">
                  <c:v>1.61697027950225E-2</c:v>
                </c:pt>
                <c:pt idx="3">
                  <c:v>0.209899894000139</c:v>
                </c:pt>
                <c:pt idx="4">
                  <c:v>6.1340883441232098E-2</c:v>
                </c:pt>
              </c:numCache>
            </c:numRef>
          </c:val>
        </c:ser>
        <c:ser>
          <c:idx val="3"/>
          <c:order val="3"/>
          <c:tx>
            <c:strRef>
              <c:f>miniMD_gpu_kerneltimes!$B$29</c:f>
              <c:strCache>
                <c:ptCount val="1"/>
                <c:pt idx="0">
                  <c:v>P3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miniMD_gpu_kerneltimes!$M$23:$Q$23</c:f>
              <c:strCache>
                <c:ptCount val="5"/>
                <c:pt idx="0">
                  <c:v>Total</c:v>
                </c:pt>
                <c:pt idx="1">
                  <c:v>Force</c:v>
                </c:pt>
                <c:pt idx="2">
                  <c:v>Neighbor</c:v>
                </c:pt>
                <c:pt idx="3">
                  <c:v>Comm</c:v>
                </c:pt>
                <c:pt idx="4">
                  <c:v>Other</c:v>
                </c:pt>
              </c:strCache>
            </c:strRef>
          </c:cat>
          <c:val>
            <c:numRef>
              <c:f>miniMD_gpu_kerneltimes!$M$29:$Q$29</c:f>
              <c:numCache>
                <c:formatCode>0%</c:formatCode>
                <c:ptCount val="5"/>
                <c:pt idx="0">
                  <c:v>0.110329682173989</c:v>
                </c:pt>
                <c:pt idx="1">
                  <c:v>4.1168628691506497E-2</c:v>
                </c:pt>
                <c:pt idx="2">
                  <c:v>6.4088720446036198E-3</c:v>
                </c:pt>
                <c:pt idx="3">
                  <c:v>0.30665558112799102</c:v>
                </c:pt>
                <c:pt idx="4">
                  <c:v>0.16805821481311001</c:v>
                </c:pt>
              </c:numCache>
            </c:numRef>
          </c:val>
        </c:ser>
        <c:ser>
          <c:idx val="4"/>
          <c:order val="4"/>
          <c:tx>
            <c:strRef>
              <c:f>miniMD_gpu_kerneltimes!$B$30</c:f>
              <c:strCache>
                <c:ptCount val="1"/>
                <c:pt idx="0">
                  <c:v>P4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rgbClr val="0070C0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miniMD_gpu_kerneltimes!$M$23:$Q$23</c:f>
              <c:strCache>
                <c:ptCount val="5"/>
                <c:pt idx="0">
                  <c:v>Total</c:v>
                </c:pt>
                <c:pt idx="1">
                  <c:v>Force</c:v>
                </c:pt>
                <c:pt idx="2">
                  <c:v>Neighbor</c:v>
                </c:pt>
                <c:pt idx="3">
                  <c:v>Comm</c:v>
                </c:pt>
                <c:pt idx="4">
                  <c:v>Other</c:v>
                </c:pt>
              </c:strCache>
            </c:strRef>
          </c:cat>
          <c:val>
            <c:numRef>
              <c:f>miniMD_gpu_kerneltimes!$M$30:$Q$30</c:f>
              <c:numCache>
                <c:formatCode>0%</c:formatCode>
                <c:ptCount val="5"/>
                <c:pt idx="0">
                  <c:v>0.16426848820446499</c:v>
                </c:pt>
                <c:pt idx="1">
                  <c:v>6.2012788937343397E-2</c:v>
                </c:pt>
                <c:pt idx="2">
                  <c:v>2.2879703616282901E-2</c:v>
                </c:pt>
                <c:pt idx="3">
                  <c:v>0.44705497426197899</c:v>
                </c:pt>
                <c:pt idx="4">
                  <c:v>0.244904519396515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169280"/>
        <c:axId val="176231168"/>
      </c:barChart>
      <c:catAx>
        <c:axId val="173169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CPU DVFS per </a:t>
                </a:r>
                <a:r>
                  <a:rPr lang="en-US" dirty="0" smtClean="0"/>
                  <a:t>kernel in </a:t>
                </a:r>
                <a:r>
                  <a:rPr lang="en-US" dirty="0" err="1" smtClean="0"/>
                  <a:t>miniMD</a:t>
                </a:r>
                <a:r>
                  <a:rPr lang="en-US" dirty="0" smtClean="0"/>
                  <a:t> -&gt;</a:t>
                </a:r>
                <a:endParaRPr lang="en-US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76231168"/>
        <c:crosses val="autoZero"/>
        <c:auto val="1"/>
        <c:lblAlgn val="ctr"/>
        <c:lblOffset val="100"/>
        <c:noMultiLvlLbl val="0"/>
      </c:catAx>
      <c:valAx>
        <c:axId val="17623116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increase in run-time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73169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386023622047199"/>
          <c:y val="2.4788673225507901E-2"/>
          <c:w val="0.70613976377952803"/>
          <c:h val="0.1040090367368570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856484920517"/>
          <c:y val="0.14789534120734901"/>
          <c:w val="0.81238028029515097"/>
          <c:h val="0.54549293920239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Motivations!$D$6</c:f>
              <c:strCache>
                <c:ptCount val="1"/>
                <c:pt idx="0">
                  <c:v>CPU_Mem_BW/Pb0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Motivations!$C$7:$C$8</c:f>
              <c:strCache>
                <c:ptCount val="2"/>
                <c:pt idx="0">
                  <c:v>Mem_BW_breakdown</c:v>
                </c:pt>
                <c:pt idx="1">
                  <c:v>CPU_DVFS_residency</c:v>
                </c:pt>
              </c:strCache>
            </c:strRef>
          </c:cat>
          <c:val>
            <c:numRef>
              <c:f>Motivations!$D$7:$D$8</c:f>
              <c:numCache>
                <c:formatCode>0%</c:formatCode>
                <c:ptCount val="2"/>
                <c:pt idx="0" formatCode="0.00">
                  <c:v>5.5937500000000001E-2</c:v>
                </c:pt>
                <c:pt idx="1">
                  <c:v>0.17220093723361901</c:v>
                </c:pt>
              </c:numCache>
            </c:numRef>
          </c:val>
        </c:ser>
        <c:ser>
          <c:idx val="1"/>
          <c:order val="1"/>
          <c:tx>
            <c:strRef>
              <c:f>Motivations!$E$6</c:f>
              <c:strCache>
                <c:ptCount val="1"/>
                <c:pt idx="0">
                  <c:v>GPU_Mem_BW/Pb1</c:v>
                </c:pt>
              </c:strCache>
            </c:strRef>
          </c:tx>
          <c:spPr>
            <a:pattFill prst="wdDnDiag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Motivations!$C$7:$C$8</c:f>
              <c:strCache>
                <c:ptCount val="2"/>
                <c:pt idx="0">
                  <c:v>Mem_BW_breakdown</c:v>
                </c:pt>
                <c:pt idx="1">
                  <c:v>CPU_DVFS_residency</c:v>
                </c:pt>
              </c:strCache>
            </c:strRef>
          </c:cat>
          <c:val>
            <c:numRef>
              <c:f>Motivations!$E$7:$E$8</c:f>
              <c:numCache>
                <c:formatCode>0%</c:formatCode>
                <c:ptCount val="2"/>
                <c:pt idx="0" formatCode="0.00">
                  <c:v>0.85552083333333395</c:v>
                </c:pt>
                <c:pt idx="1">
                  <c:v>0.82779906276638204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523008"/>
        <c:axId val="202524544"/>
      </c:barChart>
      <c:catAx>
        <c:axId val="202523008"/>
        <c:scaling>
          <c:orientation val="minMax"/>
        </c:scaling>
        <c:delete val="0"/>
        <c:axPos val="b"/>
        <c:majorTickMark val="out"/>
        <c:minorTickMark val="none"/>
        <c:tickLblPos val="nextTo"/>
        <c:crossAx val="202524544"/>
        <c:crosses val="autoZero"/>
        <c:auto val="1"/>
        <c:lblAlgn val="ctr"/>
        <c:lblOffset val="100"/>
        <c:noMultiLvlLbl val="0"/>
      </c:catAx>
      <c:valAx>
        <c:axId val="20252454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Metric -&gt;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0252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518143044619499"/>
          <c:y val="6.5462834153714403E-3"/>
          <c:w val="0.79848950131233498"/>
          <c:h val="0.11187882764654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04088092578777"/>
          <c:y val="5.2995617052503038E-2"/>
          <c:w val="0.81460465879265098"/>
          <c:h val="0.57168020944936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Motivations!$A$16</c:f>
              <c:strCache>
                <c:ptCount val="1"/>
                <c:pt idx="0">
                  <c:v>BFS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Motivations!$B$15:$C$15</c:f>
              <c:strCache>
                <c:ptCount val="2"/>
                <c:pt idx="0">
                  <c:v>GPU_freq_sensitivity(meas)</c:v>
                </c:pt>
                <c:pt idx="1">
                  <c:v>GPU_ALUBusy%</c:v>
                </c:pt>
              </c:strCache>
            </c:strRef>
          </c:cat>
          <c:val>
            <c:numRef>
              <c:f>Motivations!$B$16:$C$16</c:f>
              <c:numCache>
                <c:formatCode>0.00</c:formatCode>
                <c:ptCount val="2"/>
                <c:pt idx="0">
                  <c:v>0.74000000000000099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708096"/>
        <c:axId val="202710016"/>
      </c:barChart>
      <c:catAx>
        <c:axId val="202708096"/>
        <c:scaling>
          <c:orientation val="minMax"/>
        </c:scaling>
        <c:delete val="0"/>
        <c:axPos val="b"/>
        <c:majorTickMark val="out"/>
        <c:minorTickMark val="none"/>
        <c:tickLblPos val="nextTo"/>
        <c:crossAx val="202710016"/>
        <c:crosses val="autoZero"/>
        <c:auto val="1"/>
        <c:lblAlgn val="ctr"/>
        <c:lblOffset val="100"/>
        <c:noMultiLvlLbl val="0"/>
      </c:catAx>
      <c:valAx>
        <c:axId val="202710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Percentage metric -&gt;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027080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482622831676"/>
          <c:y val="0.12123809668300101"/>
          <c:w val="0.80744357146101098"/>
          <c:h val="0.5865922982938099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Schemes!$BE$10</c:f>
              <c:strCache>
                <c:ptCount val="1"/>
                <c:pt idx="0">
                  <c:v>DynaCo-1levelTh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(Schemes!$A$17,Schemes!$A$22,Schemes!$A$27:$A$31)</c:f>
              <c:strCache>
                <c:ptCount val="7"/>
                <c:pt idx="0">
                  <c:v>miniFE</c:v>
                </c:pt>
                <c:pt idx="1">
                  <c:v>Lulesh</c:v>
                </c:pt>
                <c:pt idx="2">
                  <c:v>miniMD</c:v>
                </c:pt>
                <c:pt idx="3">
                  <c:v>BFS</c:v>
                </c:pt>
                <c:pt idx="4">
                  <c:v>Sort</c:v>
                </c:pt>
                <c:pt idx="5">
                  <c:v>S3D</c:v>
                </c:pt>
                <c:pt idx="6">
                  <c:v>Stencil2D</c:v>
                </c:pt>
              </c:strCache>
            </c:strRef>
          </c:cat>
          <c:val>
            <c:numRef>
              <c:f>(Schemes!$BG$17,Schemes!$BG$22,Schemes!$BG$27:$BG$31)</c:f>
              <c:numCache>
                <c:formatCode>0.00</c:formatCode>
                <c:ptCount val="7"/>
                <c:pt idx="0">
                  <c:v>0.73749275604190001</c:v>
                </c:pt>
                <c:pt idx="1">
                  <c:v>0.81078417613286502</c:v>
                </c:pt>
                <c:pt idx="2">
                  <c:v>0.79940474535924599</c:v>
                </c:pt>
                <c:pt idx="3">
                  <c:v>0.88744247153330902</c:v>
                </c:pt>
                <c:pt idx="4">
                  <c:v>0.666625769297431</c:v>
                </c:pt>
                <c:pt idx="5">
                  <c:v>0.68381188258084902</c:v>
                </c:pt>
                <c:pt idx="6">
                  <c:v>0.75514546985896702</c:v>
                </c:pt>
              </c:numCache>
            </c:numRef>
          </c:val>
        </c:ser>
        <c:ser>
          <c:idx val="1"/>
          <c:order val="1"/>
          <c:tx>
            <c:strRef>
              <c:f>Schemes!$BP$10</c:f>
              <c:strCache>
                <c:ptCount val="1"/>
                <c:pt idx="0">
                  <c:v>DynaCo-multilevelTh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(Schemes!$A$17,Schemes!$A$22,Schemes!$A$27:$A$31)</c:f>
              <c:strCache>
                <c:ptCount val="7"/>
                <c:pt idx="0">
                  <c:v>miniFE</c:v>
                </c:pt>
                <c:pt idx="1">
                  <c:v>Lulesh</c:v>
                </c:pt>
                <c:pt idx="2">
                  <c:v>miniMD</c:v>
                </c:pt>
                <c:pt idx="3">
                  <c:v>BFS</c:v>
                </c:pt>
                <c:pt idx="4">
                  <c:v>Sort</c:v>
                </c:pt>
                <c:pt idx="5">
                  <c:v>S3D</c:v>
                </c:pt>
                <c:pt idx="6">
                  <c:v>Stencil2D</c:v>
                </c:pt>
              </c:strCache>
            </c:strRef>
          </c:cat>
          <c:val>
            <c:numRef>
              <c:f>(Schemes!$BR$17,Schemes!$BR$22,Schemes!$BR$27:$BR$31)</c:f>
              <c:numCache>
                <c:formatCode>0.00</c:formatCode>
                <c:ptCount val="7"/>
                <c:pt idx="0">
                  <c:v>0.71416264308181199</c:v>
                </c:pt>
                <c:pt idx="1">
                  <c:v>0.78001962869748798</c:v>
                </c:pt>
                <c:pt idx="2">
                  <c:v>0.75458977193986698</c:v>
                </c:pt>
                <c:pt idx="3">
                  <c:v>0.85045249324778605</c:v>
                </c:pt>
                <c:pt idx="4">
                  <c:v>0.61498318739422397</c:v>
                </c:pt>
                <c:pt idx="5">
                  <c:v>0.531502422956868</c:v>
                </c:pt>
                <c:pt idx="6">
                  <c:v>0.68189659821580295</c:v>
                </c:pt>
              </c:numCache>
            </c:numRef>
          </c:val>
        </c:ser>
        <c:ser>
          <c:idx val="0"/>
          <c:order val="2"/>
          <c:tx>
            <c:strRef>
              <c:f>Schemes!$CA$10</c:f>
              <c:strCache>
                <c:ptCount val="1"/>
                <c:pt idx="0">
                  <c:v>Ideal-static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(Schemes!$A$17,Schemes!$A$22,Schemes!$A$27:$A$31)</c:f>
              <c:strCache>
                <c:ptCount val="7"/>
                <c:pt idx="0">
                  <c:v>miniFE</c:v>
                </c:pt>
                <c:pt idx="1">
                  <c:v>Lulesh</c:v>
                </c:pt>
                <c:pt idx="2">
                  <c:v>miniMD</c:v>
                </c:pt>
                <c:pt idx="3">
                  <c:v>BFS</c:v>
                </c:pt>
                <c:pt idx="4">
                  <c:v>Sort</c:v>
                </c:pt>
                <c:pt idx="5">
                  <c:v>S3D</c:v>
                </c:pt>
                <c:pt idx="6">
                  <c:v>Stencil2D</c:v>
                </c:pt>
              </c:strCache>
            </c:strRef>
          </c:cat>
          <c:val>
            <c:numRef>
              <c:f>(Schemes!$CC$17,Schemes!$CC$22,Schemes!$CC$27:$CC$31)</c:f>
              <c:numCache>
                <c:formatCode>0.00</c:formatCode>
                <c:ptCount val="7"/>
                <c:pt idx="0">
                  <c:v>0.67464292217648503</c:v>
                </c:pt>
                <c:pt idx="1">
                  <c:v>0.76120194805772201</c:v>
                </c:pt>
                <c:pt idx="2">
                  <c:v>0.77863454972819501</c:v>
                </c:pt>
                <c:pt idx="3">
                  <c:v>0.76290013809031199</c:v>
                </c:pt>
                <c:pt idx="4">
                  <c:v>0.57428847248125903</c:v>
                </c:pt>
                <c:pt idx="5">
                  <c:v>0.44606446288507801</c:v>
                </c:pt>
                <c:pt idx="6">
                  <c:v>0.59910473805852205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667584"/>
        <c:axId val="256632704"/>
      </c:barChart>
      <c:catAx>
        <c:axId val="255667584"/>
        <c:scaling>
          <c:orientation val="minMax"/>
        </c:scaling>
        <c:delete val="0"/>
        <c:axPos val="b"/>
        <c:majorTickMark val="out"/>
        <c:minorTickMark val="none"/>
        <c:tickLblPos val="nextTo"/>
        <c:crossAx val="256632704"/>
        <c:crosses val="autoZero"/>
        <c:auto val="1"/>
        <c:lblAlgn val="ctr"/>
        <c:lblOffset val="100"/>
        <c:noMultiLvlLbl val="0"/>
      </c:catAx>
      <c:valAx>
        <c:axId val="256632704"/>
        <c:scaling>
          <c:orientation val="minMax"/>
          <c:max val="1"/>
          <c:min val="0.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ED^2 product</a:t>
                </a:r>
              </a:p>
            </c:rich>
          </c:tx>
          <c:layout>
            <c:manualLayout>
              <c:xMode val="edge"/>
              <c:yMode val="edge"/>
              <c:x val="0"/>
              <c:y val="7.1822252363177505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25566758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"/>
          <c:y val="5.7735645043010004E-3"/>
          <c:w val="0.99738513975738896"/>
          <c:h val="8.7523933609018306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90344809261099"/>
          <c:y val="0.14317537189839699"/>
          <c:w val="0.81887867710340201"/>
          <c:h val="0.5568964055372469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Schemes!$BE$10</c:f>
              <c:strCache>
                <c:ptCount val="1"/>
                <c:pt idx="0">
                  <c:v>DynaCo-1levelTh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(Schemes!$A$17,Schemes!$A$22,Schemes!$A$27:$A$31)</c:f>
              <c:strCache>
                <c:ptCount val="7"/>
                <c:pt idx="0">
                  <c:v>miniFE</c:v>
                </c:pt>
                <c:pt idx="1">
                  <c:v>Lulesh</c:v>
                </c:pt>
                <c:pt idx="2">
                  <c:v>miniMD</c:v>
                </c:pt>
                <c:pt idx="3">
                  <c:v>BFS</c:v>
                </c:pt>
                <c:pt idx="4">
                  <c:v>Sort</c:v>
                </c:pt>
                <c:pt idx="5">
                  <c:v>S3D</c:v>
                </c:pt>
                <c:pt idx="6">
                  <c:v>Stencil2D</c:v>
                </c:pt>
              </c:strCache>
            </c:strRef>
          </c:cat>
          <c:val>
            <c:numRef>
              <c:f>(Schemes!$CG$17,Schemes!$CG$22,Schemes!$CG$27:$CG$31)</c:f>
              <c:numCache>
                <c:formatCode>0%</c:formatCode>
                <c:ptCount val="7"/>
                <c:pt idx="0">
                  <c:v>0.28904751268545897</c:v>
                </c:pt>
                <c:pt idx="1">
                  <c:v>0.207465430563155</c:v>
                </c:pt>
                <c:pt idx="2">
                  <c:v>0.25939731093615997</c:v>
                </c:pt>
                <c:pt idx="3">
                  <c:v>0.122482220994393</c:v>
                </c:pt>
                <c:pt idx="4">
                  <c:v>0.333374230702569</c:v>
                </c:pt>
                <c:pt idx="5">
                  <c:v>0.32756536374830397</c:v>
                </c:pt>
                <c:pt idx="6">
                  <c:v>0.24485453014103301</c:v>
                </c:pt>
              </c:numCache>
            </c:numRef>
          </c:val>
        </c:ser>
        <c:ser>
          <c:idx val="1"/>
          <c:order val="1"/>
          <c:tx>
            <c:strRef>
              <c:f>Schemes!$BP$10</c:f>
              <c:strCache>
                <c:ptCount val="1"/>
                <c:pt idx="0">
                  <c:v>DynaCo-multilevelTh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(Schemes!$A$17,Schemes!$A$22,Schemes!$A$27:$A$31)</c:f>
              <c:strCache>
                <c:ptCount val="7"/>
                <c:pt idx="0">
                  <c:v>miniFE</c:v>
                </c:pt>
                <c:pt idx="1">
                  <c:v>Lulesh</c:v>
                </c:pt>
                <c:pt idx="2">
                  <c:v>miniMD</c:v>
                </c:pt>
                <c:pt idx="3">
                  <c:v>BFS</c:v>
                </c:pt>
                <c:pt idx="4">
                  <c:v>Sort</c:v>
                </c:pt>
                <c:pt idx="5">
                  <c:v>S3D</c:v>
                </c:pt>
                <c:pt idx="6">
                  <c:v>Stencil2D</c:v>
                </c:pt>
              </c:strCache>
            </c:strRef>
          </c:cat>
          <c:val>
            <c:numRef>
              <c:f>(Schemes!$CH$17,Schemes!$CH$22,Schemes!$CH$27:$CH$31)</c:f>
              <c:numCache>
                <c:formatCode>0%</c:formatCode>
                <c:ptCount val="7"/>
                <c:pt idx="0">
                  <c:v>0.34427331406419998</c:v>
                </c:pt>
                <c:pt idx="1">
                  <c:v>0.27679824939585501</c:v>
                </c:pt>
                <c:pt idx="2">
                  <c:v>0.33279599352126399</c:v>
                </c:pt>
                <c:pt idx="3">
                  <c:v>0.15687331424210901</c:v>
                </c:pt>
                <c:pt idx="4">
                  <c:v>0.38501681260577603</c:v>
                </c:pt>
                <c:pt idx="5">
                  <c:v>0.47657859026553701</c:v>
                </c:pt>
                <c:pt idx="6">
                  <c:v>0.33670422075675799</c:v>
                </c:pt>
              </c:numCache>
            </c:numRef>
          </c:val>
        </c:ser>
        <c:ser>
          <c:idx val="0"/>
          <c:order val="2"/>
          <c:tx>
            <c:strRef>
              <c:f>Schemes!$CA$10</c:f>
              <c:strCache>
                <c:ptCount val="1"/>
                <c:pt idx="0">
                  <c:v>Ideal-static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(Schemes!$A$17,Schemes!$A$22,Schemes!$A$27:$A$31)</c:f>
              <c:strCache>
                <c:ptCount val="7"/>
                <c:pt idx="0">
                  <c:v>miniFE</c:v>
                </c:pt>
                <c:pt idx="1">
                  <c:v>Lulesh</c:v>
                </c:pt>
                <c:pt idx="2">
                  <c:v>miniMD</c:v>
                </c:pt>
                <c:pt idx="3">
                  <c:v>BFS</c:v>
                </c:pt>
                <c:pt idx="4">
                  <c:v>Sort</c:v>
                </c:pt>
                <c:pt idx="5">
                  <c:v>S3D</c:v>
                </c:pt>
                <c:pt idx="6">
                  <c:v>Stencil2D</c:v>
                </c:pt>
              </c:strCache>
            </c:strRef>
          </c:cat>
          <c:val>
            <c:numRef>
              <c:f>(Schemes!$CI$17,Schemes!$CI$22,Schemes!$CI$27:$CI$31)</c:f>
              <c:numCache>
                <c:formatCode>0%</c:formatCode>
                <c:ptCount val="7"/>
                <c:pt idx="0">
                  <c:v>0.40602001430990697</c:v>
                </c:pt>
                <c:pt idx="1">
                  <c:v>0.26989381745583402</c:v>
                </c:pt>
                <c:pt idx="2">
                  <c:v>0.33121511227210099</c:v>
                </c:pt>
                <c:pt idx="3">
                  <c:v>0.25060627882136099</c:v>
                </c:pt>
                <c:pt idx="4">
                  <c:v>0.42571152751874097</c:v>
                </c:pt>
                <c:pt idx="5">
                  <c:v>0.557658133632006</c:v>
                </c:pt>
                <c:pt idx="6">
                  <c:v>0.39872421396325097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6368"/>
        <c:axId val="2352256"/>
      </c:barChart>
      <c:catAx>
        <c:axId val="2346368"/>
        <c:scaling>
          <c:orientation val="minMax"/>
        </c:scaling>
        <c:delete val="0"/>
        <c:axPos val="b"/>
        <c:majorTickMark val="out"/>
        <c:minorTickMark val="none"/>
        <c:tickLblPos val="nextTo"/>
        <c:crossAx val="2352256"/>
        <c:crosses val="autoZero"/>
        <c:auto val="1"/>
        <c:lblAlgn val="ctr"/>
        <c:lblOffset val="100"/>
        <c:noMultiLvlLbl val="0"/>
      </c:catAx>
      <c:valAx>
        <c:axId val="2352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Power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346368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"/>
          <c:y val="2.3439742812319399E-2"/>
          <c:w val="1"/>
          <c:h val="0.101137226477619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59815239620199"/>
          <c:y val="5.1400554097404502E-2"/>
          <c:w val="0.75341271586143399"/>
          <c:h val="0.69373067949839895"/>
        </c:manualLayout>
      </c:layout>
      <c:lineChart>
        <c:grouping val="standard"/>
        <c:varyColors val="0"/>
        <c:ser>
          <c:idx val="1"/>
          <c:order val="0"/>
          <c:tx>
            <c:v>GPU Utilization</c:v>
          </c:tx>
          <c:spPr>
            <a:ln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Sheet1!$BE$18:$BE$38</c:f>
              <c:numCache>
                <c:formatCode>General</c:formatCode>
                <c:ptCount val="21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</c:numCache>
            </c:numRef>
          </c:cat>
          <c:val>
            <c:numRef>
              <c:f>Sheet1!$BD$18:$BD$38</c:f>
              <c:numCache>
                <c:formatCode>General</c:formatCode>
                <c:ptCount val="21"/>
                <c:pt idx="0">
                  <c:v>0.59</c:v>
                </c:pt>
                <c:pt idx="1">
                  <c:v>0.99</c:v>
                </c:pt>
                <c:pt idx="2">
                  <c:v>0.99</c:v>
                </c:pt>
                <c:pt idx="3">
                  <c:v>0.99</c:v>
                </c:pt>
                <c:pt idx="4">
                  <c:v>0.97</c:v>
                </c:pt>
                <c:pt idx="5">
                  <c:v>0.99</c:v>
                </c:pt>
                <c:pt idx="6">
                  <c:v>0.99</c:v>
                </c:pt>
                <c:pt idx="7">
                  <c:v>0.99</c:v>
                </c:pt>
                <c:pt idx="8">
                  <c:v>0.99</c:v>
                </c:pt>
                <c:pt idx="9">
                  <c:v>0.99</c:v>
                </c:pt>
                <c:pt idx="10">
                  <c:v>0.99</c:v>
                </c:pt>
                <c:pt idx="11">
                  <c:v>0.99</c:v>
                </c:pt>
                <c:pt idx="12">
                  <c:v>0.99</c:v>
                </c:pt>
                <c:pt idx="13">
                  <c:v>0.99</c:v>
                </c:pt>
                <c:pt idx="14">
                  <c:v>0.99</c:v>
                </c:pt>
                <c:pt idx="15">
                  <c:v>0.99</c:v>
                </c:pt>
                <c:pt idx="16">
                  <c:v>0.99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0.99</c:v>
                </c:pt>
              </c:numCache>
            </c:numRef>
          </c:val>
          <c:smooth val="0"/>
        </c:ser>
        <c:ser>
          <c:idx val="0"/>
          <c:order val="1"/>
          <c:tx>
            <c:v>Global_MemUtil</c:v>
          </c:tx>
          <c:marker>
            <c:symbol val="none"/>
          </c:marker>
          <c:cat>
            <c:numRef>
              <c:f>Sheet1!$BE$18:$BE$38</c:f>
              <c:numCache>
                <c:formatCode>General</c:formatCode>
                <c:ptCount val="21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</c:numCache>
            </c:numRef>
          </c:cat>
          <c:val>
            <c:numRef>
              <c:f>Sheet1!$BC$18:$BC$38</c:f>
              <c:numCache>
                <c:formatCode>0.00</c:formatCode>
                <c:ptCount val="21"/>
                <c:pt idx="0">
                  <c:v>0.24040624999999999</c:v>
                </c:pt>
                <c:pt idx="1">
                  <c:v>0.55422794117647101</c:v>
                </c:pt>
                <c:pt idx="2">
                  <c:v>0.59181249999999896</c:v>
                </c:pt>
                <c:pt idx="3">
                  <c:v>0.58913648897058801</c:v>
                </c:pt>
                <c:pt idx="4">
                  <c:v>0.65118382352941295</c:v>
                </c:pt>
                <c:pt idx="5">
                  <c:v>0.97679549632353202</c:v>
                </c:pt>
                <c:pt idx="6">
                  <c:v>0.97574816176470602</c:v>
                </c:pt>
                <c:pt idx="7">
                  <c:v>0.97703722426470596</c:v>
                </c:pt>
                <c:pt idx="8">
                  <c:v>0.97566590073529402</c:v>
                </c:pt>
                <c:pt idx="9">
                  <c:v>0.97622656249999995</c:v>
                </c:pt>
                <c:pt idx="10">
                  <c:v>0.97870909926470695</c:v>
                </c:pt>
                <c:pt idx="11">
                  <c:v>0.978798253676473</c:v>
                </c:pt>
                <c:pt idx="12">
                  <c:v>0.97805284926470604</c:v>
                </c:pt>
                <c:pt idx="13">
                  <c:v>0.977656250000001</c:v>
                </c:pt>
                <c:pt idx="14">
                  <c:v>0.97895863970588304</c:v>
                </c:pt>
                <c:pt idx="15">
                  <c:v>0.97822748161764606</c:v>
                </c:pt>
                <c:pt idx="16">
                  <c:v>0.97822564338235296</c:v>
                </c:pt>
                <c:pt idx="17">
                  <c:v>0.97811580882353</c:v>
                </c:pt>
                <c:pt idx="18">
                  <c:v>0.97766636029411802</c:v>
                </c:pt>
                <c:pt idx="19">
                  <c:v>0.97727803308823602</c:v>
                </c:pt>
                <c:pt idx="20">
                  <c:v>0.97820680147058903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038912"/>
        <c:axId val="76040832"/>
      </c:lineChart>
      <c:catAx>
        <c:axId val="76038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(ms)-&gt;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040832"/>
        <c:crosses val="autoZero"/>
        <c:auto val="1"/>
        <c:lblAlgn val="ctr"/>
        <c:lblOffset val="100"/>
        <c:noMultiLvlLbl val="0"/>
      </c:catAx>
      <c:valAx>
        <c:axId val="76040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Metric</a:t>
                </a:r>
              </a:p>
            </c:rich>
          </c:tx>
          <c:layout>
            <c:manualLayout>
              <c:xMode val="edge"/>
              <c:yMode val="edge"/>
              <c:x val="1.9318120538103199E-3"/>
              <c:y val="0.11843580518157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603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369356955380598"/>
          <c:y val="0.397764289880433"/>
          <c:w val="0.523593201381647"/>
          <c:h val="0.167434383202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41983825903201"/>
          <c:y val="0.111365797613213"/>
          <c:w val="0.77515908725194704"/>
          <c:h val="0.5464848314312009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Algo1!$J$13</c:f>
              <c:strCache>
                <c:ptCount val="1"/>
                <c:pt idx="0">
                  <c:v>GPU-low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Algo1!$A$35:$A$47</c:f>
              <c:strCache>
                <c:ptCount val="11"/>
                <c:pt idx="0">
                  <c:v>Baseline</c:v>
                </c:pt>
                <c:pt idx="1">
                  <c:v>DynaCo</c:v>
                </c:pt>
                <c:pt idx="3">
                  <c:v>Baseline</c:v>
                </c:pt>
                <c:pt idx="4">
                  <c:v>DynaCo</c:v>
                </c:pt>
                <c:pt idx="6">
                  <c:v>Baseline</c:v>
                </c:pt>
                <c:pt idx="7">
                  <c:v>DynaCo</c:v>
                </c:pt>
                <c:pt idx="9">
                  <c:v>Baseline</c:v>
                </c:pt>
                <c:pt idx="10">
                  <c:v>DynaCo</c:v>
                </c:pt>
              </c:strCache>
            </c:strRef>
          </c:cat>
          <c:val>
            <c:numRef>
              <c:f>Algo1!$J$35:$J$47</c:f>
              <c:numCache>
                <c:formatCode>0%</c:formatCode>
                <c:ptCount val="11"/>
                <c:pt idx="0">
                  <c:v>7.0000000000000007E-2</c:v>
                </c:pt>
                <c:pt idx="1">
                  <c:v>7.0000000000000007E-2</c:v>
                </c:pt>
                <c:pt idx="3">
                  <c:v>0.21</c:v>
                </c:pt>
                <c:pt idx="4">
                  <c:v>0.28999999999999998</c:v>
                </c:pt>
                <c:pt idx="6">
                  <c:v>0.33</c:v>
                </c:pt>
                <c:pt idx="7">
                  <c:v>0.33</c:v>
                </c:pt>
                <c:pt idx="9">
                  <c:v>0.2</c:v>
                </c:pt>
                <c:pt idx="10">
                  <c:v>0.21</c:v>
                </c:pt>
              </c:numCache>
            </c:numRef>
          </c:val>
        </c:ser>
        <c:ser>
          <c:idx val="1"/>
          <c:order val="1"/>
          <c:tx>
            <c:strRef>
              <c:f>Algo1!$K$13</c:f>
              <c:strCache>
                <c:ptCount val="1"/>
                <c:pt idx="0">
                  <c:v>GPU-med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Algo1!$A$35:$A$47</c:f>
              <c:strCache>
                <c:ptCount val="11"/>
                <c:pt idx="0">
                  <c:v>Baseline</c:v>
                </c:pt>
                <c:pt idx="1">
                  <c:v>DynaCo</c:v>
                </c:pt>
                <c:pt idx="3">
                  <c:v>Baseline</c:v>
                </c:pt>
                <c:pt idx="4">
                  <c:v>DynaCo</c:v>
                </c:pt>
                <c:pt idx="6">
                  <c:v>Baseline</c:v>
                </c:pt>
                <c:pt idx="7">
                  <c:v>DynaCo</c:v>
                </c:pt>
                <c:pt idx="9">
                  <c:v>Baseline</c:v>
                </c:pt>
                <c:pt idx="10">
                  <c:v>DynaCo</c:v>
                </c:pt>
              </c:strCache>
            </c:strRef>
          </c:cat>
          <c:val>
            <c:numRef>
              <c:f>Algo1!$K$35:$K$47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3">
                  <c:v>0.14000000000000001</c:v>
                </c:pt>
                <c:pt idx="4">
                  <c:v>0.28000000000000003</c:v>
                </c:pt>
                <c:pt idx="6">
                  <c:v>0</c:v>
                </c:pt>
                <c:pt idx="7">
                  <c:v>0</c:v>
                </c:pt>
                <c:pt idx="9">
                  <c:v>0.09</c:v>
                </c:pt>
                <c:pt idx="10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Algo1!$L$13</c:f>
              <c:strCache>
                <c:ptCount val="1"/>
                <c:pt idx="0">
                  <c:v>GPU-high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Algo1!$A$35:$A$47</c:f>
              <c:strCache>
                <c:ptCount val="11"/>
                <c:pt idx="0">
                  <c:v>Baseline</c:v>
                </c:pt>
                <c:pt idx="1">
                  <c:v>DynaCo</c:v>
                </c:pt>
                <c:pt idx="3">
                  <c:v>Baseline</c:v>
                </c:pt>
                <c:pt idx="4">
                  <c:v>DynaCo</c:v>
                </c:pt>
                <c:pt idx="6">
                  <c:v>Baseline</c:v>
                </c:pt>
                <c:pt idx="7">
                  <c:v>DynaCo</c:v>
                </c:pt>
                <c:pt idx="9">
                  <c:v>Baseline</c:v>
                </c:pt>
                <c:pt idx="10">
                  <c:v>DynaCo</c:v>
                </c:pt>
              </c:strCache>
            </c:strRef>
          </c:cat>
          <c:val>
            <c:numRef>
              <c:f>Algo1!$L$35:$L$47</c:f>
              <c:numCache>
                <c:formatCode>0%</c:formatCode>
                <c:ptCount val="11"/>
                <c:pt idx="0">
                  <c:v>0.93</c:v>
                </c:pt>
                <c:pt idx="1">
                  <c:v>0.93</c:v>
                </c:pt>
                <c:pt idx="3">
                  <c:v>0.64</c:v>
                </c:pt>
                <c:pt idx="4">
                  <c:v>0.43</c:v>
                </c:pt>
                <c:pt idx="6">
                  <c:v>0.67</c:v>
                </c:pt>
                <c:pt idx="7">
                  <c:v>0.67</c:v>
                </c:pt>
                <c:pt idx="9">
                  <c:v>0.71</c:v>
                </c:pt>
                <c:pt idx="10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049024"/>
        <c:axId val="76050816"/>
      </c:barChart>
      <c:catAx>
        <c:axId val="76049024"/>
        <c:scaling>
          <c:orientation val="minMax"/>
        </c:scaling>
        <c:delete val="0"/>
        <c:axPos val="b"/>
        <c:majorTickMark val="out"/>
        <c:minorTickMark val="none"/>
        <c:tickLblPos val="nextTo"/>
        <c:crossAx val="76050816"/>
        <c:crosses val="autoZero"/>
        <c:auto val="1"/>
        <c:lblAlgn val="ctr"/>
        <c:lblOffset val="100"/>
        <c:noMultiLvlLbl val="0"/>
      </c:catAx>
      <c:valAx>
        <c:axId val="76050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GPU DVFS residency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7604902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42729375845743"/>
          <c:y val="1.26479294442742E-3"/>
          <c:w val="0.79900062694322105"/>
          <c:h val="8.550840113854349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  <c:userShapes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C6AB6-B1F3-4A6A-8E22-A1E7C981C075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577D1-4790-4DDD-8095-D3EFDFB2E9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00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9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900"/>
            </a:lvl1pPr>
          </a:lstStyle>
          <a:p>
            <a:fld id="{98A4DE19-49C1-410C-AF37-D41E246FC38E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5760" y="4343400"/>
            <a:ext cx="612648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/>
            </a:lvl1pPr>
          </a:lstStyle>
          <a:p>
            <a:fld id="{8BA538DF-8137-40F1-92D6-A298F2A5FA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9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5888" indent="-115888" algn="l" defTabSz="914400" rtl="0" eaLnBrk="1" latinLnBrk="0" hangingPunct="1">
      <a:buFont typeface="Wingdings 3" pitchFamily="18" charset="2"/>
      <a:buChar char="}"/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06400" indent="-171450" algn="l" defTabSz="914400" rtl="0" eaLnBrk="1" latinLnBrk="0" hangingPunct="1">
      <a:buFont typeface="Arial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3088" indent="-115888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14400" indent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49350" indent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AMD PPT STANDARD WHT">
  <a:themeElements>
    <a:clrScheme name="2013 AMD White">
      <a:dk1>
        <a:srgbClr val="FFFFFF"/>
      </a:dk1>
      <a:lt1>
        <a:srgbClr val="262626"/>
      </a:lt1>
      <a:dk2>
        <a:srgbClr val="009966"/>
      </a:dk2>
      <a:lt2>
        <a:srgbClr val="807F82"/>
      </a:lt2>
      <a:accent1>
        <a:srgbClr val="D31919"/>
      </a:accent1>
      <a:accent2>
        <a:srgbClr val="767DC5"/>
      </a:accent2>
      <a:accent3>
        <a:srgbClr val="FC6500"/>
      </a:accent3>
      <a:accent4>
        <a:srgbClr val="00829B"/>
      </a:accent4>
      <a:accent5>
        <a:srgbClr val="FCD116"/>
      </a:accent5>
      <a:accent6>
        <a:srgbClr val="3F3F3F"/>
      </a:accent6>
      <a:hlink>
        <a:srgbClr val="009966"/>
      </a:hlink>
      <a:folHlink>
        <a:srgbClr val="807F8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mpd="sng">
          <a:solidFill>
            <a:schemeClr val="bg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indent="-164592">
          <a:spcBef>
            <a:spcPts val="300"/>
          </a:spcBef>
          <a:buClr>
            <a:schemeClr val="bg2"/>
          </a:buClr>
          <a:buFont typeface="Wingdings 3" pitchFamily="18" charset="2"/>
          <a:buChar char="}"/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4B1B7A46415B40BFB5FA6C8004ECA5" ma:contentTypeVersion="1" ma:contentTypeDescription="Create a new document." ma:contentTypeScope="" ma:versionID="ac3b19f409d7e963cd80e4dcd1b829f4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0AF1AB6-17CF-4FAE-9419-38E1FB897109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65F4BE-CBDD-46A5-8FE4-A6D467FCE0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DCECAA-5E0F-4257-813E-A1A9346AC5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AMD PPT STANDARD WHT</Template>
  <TotalTime>33712</TotalTime>
  <Words>1324</Words>
  <Application>Microsoft Office PowerPoint</Application>
  <PresentationFormat>On-screen Show (4:3)</PresentationFormat>
  <Paragraphs>303</Paragraphs>
  <Slides>30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AMD PPT STANDARD WHT</vt:lpstr>
      <vt:lpstr>Coordinated Energy Management in Heterogeneous Processors</vt:lpstr>
      <vt:lpstr>Goal &amp; Outline</vt:lpstr>
      <vt:lpstr>State-of-the-art heterogeneous processor</vt:lpstr>
      <vt:lpstr>Programming model</vt:lpstr>
      <vt:lpstr>CPU-GPU Phase behavior in an Exascale Proxy Application (Lulesh)</vt:lpstr>
      <vt:lpstr>The challenge: CPU-GPU Coupling effects</vt:lpstr>
      <vt:lpstr>State-of-the-art Power Management </vt:lpstr>
      <vt:lpstr>State-of-the-art: Bi-directional application power management (BAPM)</vt:lpstr>
      <vt:lpstr>power management</vt:lpstr>
      <vt:lpstr>Key observations</vt:lpstr>
      <vt:lpstr>HPC Application Characteristics</vt:lpstr>
      <vt:lpstr>Frequency sensitivity  of gpu kernels </vt:lpstr>
      <vt:lpstr>sensitivity  of gpu kernel execution to cpu frequency </vt:lpstr>
      <vt:lpstr>Sensitivity to Shared resource interference</vt:lpstr>
      <vt:lpstr>Computation and control divergence</vt:lpstr>
      <vt:lpstr>Key Observations</vt:lpstr>
      <vt:lpstr>Frequency Sensitivity and Run-time coordinated energy management</vt:lpstr>
      <vt:lpstr>Performance metrics for APU frequency sensitivity</vt:lpstr>
      <vt:lpstr>DynaCO: Run-time system for coordinated energy management</vt:lpstr>
      <vt:lpstr>Key observations</vt:lpstr>
      <vt:lpstr>Results</vt:lpstr>
      <vt:lpstr>Experimental Set-up</vt:lpstr>
      <vt:lpstr>Benchmarks</vt:lpstr>
      <vt:lpstr>Energy Efficiency (ED2 product)</vt:lpstr>
      <vt:lpstr>Execution time Impact</vt:lpstr>
      <vt:lpstr>Power Savings</vt:lpstr>
      <vt:lpstr>Conclusions</vt:lpstr>
      <vt:lpstr>Disclaimer &amp; Attribution</vt:lpstr>
      <vt:lpstr>Backup</vt:lpstr>
      <vt:lpstr>Power Sharing and Shifting Analysis</vt:lpstr>
    </vt:vector>
  </TitlesOfParts>
  <Company>Advanced Micro Devices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Coordinated Energy Management</dc:title>
  <dc:creator>Indrani Paul</dc:creator>
  <cp:lastModifiedBy>Indrani Paul</cp:lastModifiedBy>
  <cp:revision>509</cp:revision>
  <dcterms:created xsi:type="dcterms:W3CDTF">2013-06-03T03:32:33Z</dcterms:created>
  <dcterms:modified xsi:type="dcterms:W3CDTF">2013-11-20T17:32:57Z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0x010100D34B1B7A46415B40BFB5FA6C8004ECA5</vt:lpwstr>
  </property>
</Properties>
</file>