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4"/>
  </p:sldMasterIdLst>
  <p:notesMasterIdLst>
    <p:notesMasterId r:id="rId28"/>
  </p:notesMasterIdLst>
  <p:handoutMasterIdLst>
    <p:handoutMasterId r:id="rId29"/>
  </p:handoutMasterIdLst>
  <p:sldIdLst>
    <p:sldId id="285" r:id="rId5"/>
    <p:sldId id="302" r:id="rId6"/>
    <p:sldId id="319" r:id="rId7"/>
    <p:sldId id="320" r:id="rId8"/>
    <p:sldId id="321" r:id="rId9"/>
    <p:sldId id="289" r:id="rId10"/>
    <p:sldId id="324" r:id="rId11"/>
    <p:sldId id="325" r:id="rId12"/>
    <p:sldId id="326" r:id="rId13"/>
    <p:sldId id="297" r:id="rId14"/>
    <p:sldId id="310" r:id="rId15"/>
    <p:sldId id="327" r:id="rId16"/>
    <p:sldId id="328" r:id="rId17"/>
    <p:sldId id="329" r:id="rId18"/>
    <p:sldId id="330" r:id="rId19"/>
    <p:sldId id="331" r:id="rId20"/>
    <p:sldId id="316" r:id="rId21"/>
    <p:sldId id="332" r:id="rId22"/>
    <p:sldId id="334" r:id="rId23"/>
    <p:sldId id="335" r:id="rId24"/>
    <p:sldId id="318" r:id="rId25"/>
    <p:sldId id="304" r:id="rId26"/>
    <p:sldId id="32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8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00CC"/>
    <a:srgbClr val="FF9900"/>
    <a:srgbClr val="66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1848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27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ropbox\ABMTraffic_OriAMD\docs\kernel_time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ropbox\ABMTraffic_OriAMD\docs\kernel_tim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ropbox\ABMTraffic_OriAMD\docs\kernel_tim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ropbox\ABMTraffic_OriAMD\docs\kernel_tim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ropbox\ABMTraffic_OriAMD\docs\kernel_tim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ropbox\ABMTraffic_OriAMD\docs\kernel_tim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ropbox\ABMTraffic_OriAMD\docs\kernel_time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ropbox\ABMTraffic_OriAMD\docs\kernel_time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ropbox\ABMTraffic_OriAMD\docs\kernel_time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ropbox\ABMTraffic_OriAMD\docs\kernel_tim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7462817147858"/>
          <c:y val="0.11471517177671227"/>
          <c:w val="0.8727331583552056"/>
          <c:h val="0.732446223551665"/>
        </c:manualLayout>
      </c:layout>
      <c:lineChart>
        <c:grouping val="standard"/>
        <c:varyColors val="0"/>
        <c:ser>
          <c:idx val="0"/>
          <c:order val="0"/>
          <c:tx>
            <c:strRef>
              <c:f>break_down!$G$65</c:f>
              <c:strCache>
                <c:ptCount val="1"/>
                <c:pt idx="0">
                  <c:v>AMD Radeon HD 7950 (Baseline)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break_down!$G$68:$G$82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break_down!$P$65</c:f>
              <c:strCache>
                <c:ptCount val="1"/>
                <c:pt idx="0">
                  <c:v>AMD Radeon HD 7950 (Optimized with CPU)</c:v>
                </c:pt>
              </c:strCache>
            </c:strRef>
          </c:tx>
          <c:spPr>
            <a:ln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break_down!$P$68:$P$82</c:f>
              <c:numCache>
                <c:formatCode>General</c:formatCode>
                <c:ptCount val="15"/>
                <c:pt idx="0">
                  <c:v>1.6039076376554176</c:v>
                </c:pt>
                <c:pt idx="1">
                  <c:v>1.5447822514379621</c:v>
                </c:pt>
                <c:pt idx="2">
                  <c:v>1.9131255901794144</c:v>
                </c:pt>
                <c:pt idx="3">
                  <c:v>2.1597796143250689</c:v>
                </c:pt>
                <c:pt idx="4">
                  <c:v>2.1282700421940928</c:v>
                </c:pt>
                <c:pt idx="5">
                  <c:v>2.3895993179880648</c:v>
                </c:pt>
                <c:pt idx="6">
                  <c:v>2.5983193277310925</c:v>
                </c:pt>
                <c:pt idx="7">
                  <c:v>2.3575163398692811</c:v>
                </c:pt>
                <c:pt idx="8">
                  <c:v>1.9869948908499766</c:v>
                </c:pt>
                <c:pt idx="9">
                  <c:v>1.4011536444677504</c:v>
                </c:pt>
                <c:pt idx="10">
                  <c:v>1.1045081967213115</c:v>
                </c:pt>
                <c:pt idx="11">
                  <c:v>0.89240670914055398</c:v>
                </c:pt>
                <c:pt idx="12">
                  <c:v>0.79054585725526771</c:v>
                </c:pt>
                <c:pt idx="13">
                  <c:v>0.7753816844389172</c:v>
                </c:pt>
                <c:pt idx="14">
                  <c:v>0.74079595274287358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break_down!$X$65</c:f>
              <c:strCache>
                <c:ptCount val="1"/>
                <c:pt idx="0">
                  <c:v>AMD A10-5800K APU (Optimized with CPU)</c:v>
                </c:pt>
              </c:strCache>
            </c:strRef>
          </c:tx>
          <c:spPr>
            <a:ln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break_down!$X$68:$X$82</c:f>
              <c:numCache>
                <c:formatCode>General</c:formatCode>
                <c:ptCount val="15"/>
                <c:pt idx="0">
                  <c:v>2.4807760460880388</c:v>
                </c:pt>
                <c:pt idx="1">
                  <c:v>2.5054807391168179</c:v>
                </c:pt>
                <c:pt idx="2">
                  <c:v>2.7987523035140498</c:v>
                </c:pt>
                <c:pt idx="3">
                  <c:v>3.1785759655329926</c:v>
                </c:pt>
                <c:pt idx="4">
                  <c:v>3.4131863759458327</c:v>
                </c:pt>
                <c:pt idx="5">
                  <c:v>3.3667121887472775</c:v>
                </c:pt>
                <c:pt idx="6">
                  <c:v>2.9817325486195023</c:v>
                </c:pt>
                <c:pt idx="7">
                  <c:v>2.5461925350745611</c:v>
                </c:pt>
                <c:pt idx="8">
                  <c:v>2.180570393991045</c:v>
                </c:pt>
                <c:pt idx="9">
                  <c:v>1.8535398309893549</c:v>
                </c:pt>
                <c:pt idx="10">
                  <c:v>1.6737872495296939</c:v>
                </c:pt>
                <c:pt idx="11">
                  <c:v>1.5779058693569346</c:v>
                </c:pt>
                <c:pt idx="12">
                  <c:v>1.6656195397324498</c:v>
                </c:pt>
                <c:pt idx="13">
                  <c:v>1.8047441602401446</c:v>
                </c:pt>
                <c:pt idx="14">
                  <c:v>2.0092347563388584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24759920"/>
        <c:axId val="924753936"/>
      </c:lineChart>
      <c:catAx>
        <c:axId val="924759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Vehicles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/>
          <a:lstStyle/>
          <a:p>
            <a:pPr>
              <a:defRPr/>
            </a:pPr>
            <a:endParaRPr lang="en-US"/>
          </a:p>
        </c:txPr>
        <c:crossAx val="924753936"/>
        <c:crossesAt val="0.1"/>
        <c:auto val="1"/>
        <c:lblAlgn val="ctr"/>
        <c:lblOffset val="100"/>
        <c:noMultiLvlLbl val="0"/>
      </c:catAx>
      <c:valAx>
        <c:axId val="9247539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Speedup</a:t>
                </a:r>
              </a:p>
            </c:rich>
          </c:tx>
          <c:layout>
            <c:manualLayout>
              <c:xMode val="edge"/>
              <c:yMode val="edge"/>
              <c:x val="2.0436745406824147E-3"/>
              <c:y val="0.377551319242989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924759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115254593175851"/>
          <c:y val="4.1400193396878018E-2"/>
          <c:w val="0.80464000000000002"/>
          <c:h val="0.1389825739466725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55408811991983"/>
          <c:y val="0.21389066353619757"/>
          <c:w val="0.87713681407192312"/>
          <c:h val="0.65669400596926553"/>
        </c:manualLayout>
      </c:layout>
      <c:barChart>
        <c:barDir val="col"/>
        <c:grouping val="stacked"/>
        <c:varyColors val="0"/>
        <c:ser>
          <c:idx val="0"/>
          <c:order val="0"/>
          <c:tx>
            <c:v>Traffic States Update + Local Sort  on A10-5800K</c:v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0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break_down!$Y$68:$Y$82</c:f>
              <c:numCache>
                <c:formatCode>General</c:formatCode>
                <c:ptCount val="15"/>
                <c:pt idx="0">
                  <c:v>0.33814617940199337</c:v>
                </c:pt>
                <c:pt idx="1">
                  <c:v>0.32916542553191491</c:v>
                </c:pt>
                <c:pt idx="2">
                  <c:v>0.29718854886475815</c:v>
                </c:pt>
                <c:pt idx="3">
                  <c:v>0.25770068027210885</c:v>
                </c:pt>
                <c:pt idx="4">
                  <c:v>0.23370816812053929</c:v>
                </c:pt>
                <c:pt idx="5">
                  <c:v>0.23470139136639315</c:v>
                </c:pt>
                <c:pt idx="6">
                  <c:v>0.26195666235446313</c:v>
                </c:pt>
                <c:pt idx="7">
                  <c:v>0.30549792070973109</c:v>
                </c:pt>
                <c:pt idx="8">
                  <c:v>0.34169471715755029</c:v>
                </c:pt>
                <c:pt idx="9">
                  <c:v>0.39677264221556885</c:v>
                </c:pt>
                <c:pt idx="10">
                  <c:v>0.43046518243661097</c:v>
                </c:pt>
                <c:pt idx="11">
                  <c:v>0.44593625701172873</c:v>
                </c:pt>
                <c:pt idx="12">
                  <c:v>0.4231735604217356</c:v>
                </c:pt>
                <c:pt idx="13">
                  <c:v>0.380526190963691</c:v>
                </c:pt>
                <c:pt idx="14">
                  <c:v>0.34632178225665894</c:v>
                </c:pt>
              </c:numCache>
            </c:numRef>
          </c:val>
        </c:ser>
        <c:ser>
          <c:idx val="1"/>
          <c:order val="1"/>
          <c:tx>
            <c:v>CPU Merge (including Memory Access) on A10-5800K</c:v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FF99FF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break_down!$Z$68:$Z$82</c:f>
              <c:numCache>
                <c:formatCode>General</c:formatCode>
                <c:ptCount val="15"/>
                <c:pt idx="0">
                  <c:v>6.4219269102990029E-2</c:v>
                </c:pt>
                <c:pt idx="1">
                  <c:v>6.9206914893617022E-2</c:v>
                </c:pt>
                <c:pt idx="2">
                  <c:v>5.9434353405725573E-2</c:v>
                </c:pt>
                <c:pt idx="3">
                  <c:v>5.6324829931972797E-2</c:v>
                </c:pt>
                <c:pt idx="4">
                  <c:v>5.8739492466296596E-2</c:v>
                </c:pt>
                <c:pt idx="5">
                  <c:v>6.1841241526935438E-2</c:v>
                </c:pt>
                <c:pt idx="6">
                  <c:v>7.288486416558862E-2</c:v>
                </c:pt>
                <c:pt idx="7">
                  <c:v>8.6760742999722751E-2</c:v>
                </c:pt>
                <c:pt idx="8">
                  <c:v>0.11645675549322114</c:v>
                </c:pt>
                <c:pt idx="9">
                  <c:v>0.14237125748502993</c:v>
                </c:pt>
                <c:pt idx="10">
                  <c:v>0.16674533085961654</c:v>
                </c:pt>
                <c:pt idx="11">
                  <c:v>0.1876787353391127</c:v>
                </c:pt>
                <c:pt idx="12">
                  <c:v>0.17712711052127111</c:v>
                </c:pt>
                <c:pt idx="13">
                  <c:v>0.17353170215670216</c:v>
                </c:pt>
                <c:pt idx="14">
                  <c:v>0.15112694300518134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100"/>
        <c:axId val="1137811776"/>
        <c:axId val="1137812320"/>
      </c:barChart>
      <c:catAx>
        <c:axId val="11378117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137812320"/>
        <c:crosses val="autoZero"/>
        <c:auto val="1"/>
        <c:lblAlgn val="ctr"/>
        <c:lblOffset val="100"/>
        <c:noMultiLvlLbl val="0"/>
      </c:catAx>
      <c:valAx>
        <c:axId val="1137812320"/>
        <c:scaling>
          <c:orientation val="minMax"/>
          <c:max val="1.6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378117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5047258212728915"/>
          <c:y val="0.23816757319300175"/>
          <c:w val="0.68321089121377743"/>
          <c:h val="9.8937695132248149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55412126071886"/>
          <c:y val="0.21389073248636939"/>
          <c:w val="0.87713681407192312"/>
          <c:h val="0.65669400596926553"/>
        </c:manualLayout>
      </c:layout>
      <c:barChart>
        <c:barDir val="col"/>
        <c:grouping val="stacked"/>
        <c:varyColors val="0"/>
        <c:ser>
          <c:idx val="0"/>
          <c:order val="0"/>
          <c:tx>
            <c:v>Traffic States Update on HD7950 baseline</c:v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break_down!$H$68:$H$82</c:f>
              <c:numCache>
                <c:formatCode>General</c:formatCode>
                <c:ptCount val="15"/>
                <c:pt idx="0">
                  <c:v>0.34551495016611294</c:v>
                </c:pt>
                <c:pt idx="1">
                  <c:v>0.33244680851063829</c:v>
                </c:pt>
                <c:pt idx="2">
                  <c:v>0.2961500493583416</c:v>
                </c:pt>
                <c:pt idx="3">
                  <c:v>0.28954081632653067</c:v>
                </c:pt>
                <c:pt idx="4">
                  <c:v>0.26209357652656623</c:v>
                </c:pt>
                <c:pt idx="5">
                  <c:v>0.24473778094898327</c:v>
                </c:pt>
                <c:pt idx="6">
                  <c:v>0.21571798188874516</c:v>
                </c:pt>
                <c:pt idx="7">
                  <c:v>0.1982256723038536</c:v>
                </c:pt>
                <c:pt idx="8">
                  <c:v>0.16760168302945302</c:v>
                </c:pt>
                <c:pt idx="9">
                  <c:v>0.12874251497005987</c:v>
                </c:pt>
                <c:pt idx="10">
                  <c:v>0.10909090909090909</c:v>
                </c:pt>
                <c:pt idx="11">
                  <c:v>7.2266336417279808E-2</c:v>
                </c:pt>
                <c:pt idx="12">
                  <c:v>4.5085895450858955E-2</c:v>
                </c:pt>
                <c:pt idx="13">
                  <c:v>3.6735599235599235E-2</c:v>
                </c:pt>
                <c:pt idx="14">
                  <c:v>2.1478030771180934E-2</c:v>
                </c:pt>
              </c:numCache>
            </c:numRef>
          </c:val>
        </c:ser>
        <c:ser>
          <c:idx val="1"/>
          <c:order val="1"/>
          <c:tx>
            <c:v>Sort on HD7950 baseline</c:v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break_down!$I$68:$I$82</c:f>
              <c:numCache>
                <c:formatCode>General</c:formatCode>
                <c:ptCount val="15"/>
                <c:pt idx="0">
                  <c:v>0.654485049833887</c:v>
                </c:pt>
                <c:pt idx="1">
                  <c:v>0.66755319148936165</c:v>
                </c:pt>
                <c:pt idx="2">
                  <c:v>0.70335636722606132</c:v>
                </c:pt>
                <c:pt idx="3">
                  <c:v>0.71003401360544216</c:v>
                </c:pt>
                <c:pt idx="4">
                  <c:v>0.73750991276764477</c:v>
                </c:pt>
                <c:pt idx="5">
                  <c:v>0.75490545843738854</c:v>
                </c:pt>
                <c:pt idx="6">
                  <c:v>0.78428201811125475</c:v>
                </c:pt>
                <c:pt idx="7">
                  <c:v>0.80177432769614632</c:v>
                </c:pt>
                <c:pt idx="8">
                  <c:v>0.832398316970547</c:v>
                </c:pt>
                <c:pt idx="9">
                  <c:v>0.87125748502994005</c:v>
                </c:pt>
                <c:pt idx="10">
                  <c:v>0.89066171923314763</c:v>
                </c:pt>
                <c:pt idx="11">
                  <c:v>0.92773366358272014</c:v>
                </c:pt>
                <c:pt idx="12">
                  <c:v>0.95491410454914094</c:v>
                </c:pt>
                <c:pt idx="13">
                  <c:v>0.96321321321321318</c:v>
                </c:pt>
                <c:pt idx="14">
                  <c:v>0.97851404667965969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100"/>
        <c:axId val="924762096"/>
        <c:axId val="924762640"/>
      </c:barChart>
      <c:catAx>
        <c:axId val="9247620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24762640"/>
        <c:crosses val="autoZero"/>
        <c:auto val="1"/>
        <c:lblAlgn val="ctr"/>
        <c:lblOffset val="100"/>
        <c:noMultiLvlLbl val="0"/>
      </c:catAx>
      <c:valAx>
        <c:axId val="924762640"/>
        <c:scaling>
          <c:orientation val="minMax"/>
          <c:max val="1.6"/>
        </c:scaling>
        <c:delete val="1"/>
        <c:axPos val="l"/>
        <c:numFmt formatCode="General" sourceLinked="1"/>
        <c:majorTickMark val="out"/>
        <c:minorTickMark val="none"/>
        <c:tickLblPos val="nextTo"/>
        <c:crossAx val="9247620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8364676034861252"/>
          <c:y val="3.8666326310208735E-2"/>
          <c:w val="0.55439030054465233"/>
          <c:h val="0.102262715913628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93292719141352"/>
          <c:y val="0.2062348937639823"/>
          <c:w val="0.87937314085739282"/>
          <c:h val="0.64702687817994087"/>
        </c:manualLayout>
      </c:layout>
      <c:barChart>
        <c:barDir val="col"/>
        <c:grouping val="stacked"/>
        <c:varyColors val="0"/>
        <c:ser>
          <c:idx val="0"/>
          <c:order val="0"/>
          <c:tx>
            <c:v>Traffic States Update + Local Sort on HD7950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break_down!$Q$68:$Q$82</c:f>
              <c:numCache>
                <c:formatCode>General</c:formatCode>
                <c:ptCount val="15"/>
                <c:pt idx="0">
                  <c:v>0.38925802879291249</c:v>
                </c:pt>
                <c:pt idx="1">
                  <c:v>0.45425531914893619</c:v>
                </c:pt>
                <c:pt idx="2">
                  <c:v>0.35044422507403755</c:v>
                </c:pt>
                <c:pt idx="3">
                  <c:v>0.30144557823129253</c:v>
                </c:pt>
                <c:pt idx="4">
                  <c:v>0.3068992862807296</c:v>
                </c:pt>
                <c:pt idx="5">
                  <c:v>0.26257581163039601</c:v>
                </c:pt>
                <c:pt idx="6">
                  <c:v>0.22153945666235447</c:v>
                </c:pt>
                <c:pt idx="7">
                  <c:v>0.19656224008871637</c:v>
                </c:pt>
                <c:pt idx="8">
                  <c:v>0.17695184665731653</c:v>
                </c:pt>
                <c:pt idx="9">
                  <c:v>0.15624999999999997</c:v>
                </c:pt>
                <c:pt idx="10">
                  <c:v>0.11465677179962894</c:v>
                </c:pt>
                <c:pt idx="11">
                  <c:v>9.4631019159321039E-2</c:v>
                </c:pt>
                <c:pt idx="12">
                  <c:v>7.0743935707439351E-2</c:v>
                </c:pt>
                <c:pt idx="13">
                  <c:v>4.004572754572755E-2</c:v>
                </c:pt>
                <c:pt idx="14">
                  <c:v>2.368049943749901E-2</c:v>
                </c:pt>
              </c:numCache>
            </c:numRef>
          </c:val>
        </c:ser>
        <c:ser>
          <c:idx val="1"/>
          <c:order val="1"/>
          <c:tx>
            <c:v>CPU Merge (including Memory Access) on HD7950</c:v>
          </c:tx>
          <c:spPr>
            <a:solidFill>
              <a:srgbClr val="6600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break_down!$R$68:$R$82</c:f>
              <c:numCache>
                <c:formatCode>General</c:formatCode>
                <c:ptCount val="15"/>
                <c:pt idx="0">
                  <c:v>0.23421926910299001</c:v>
                </c:pt>
                <c:pt idx="1">
                  <c:v>0.19148936170212766</c:v>
                </c:pt>
                <c:pt idx="2">
                  <c:v>0.17226061204343535</c:v>
                </c:pt>
                <c:pt idx="3">
                  <c:v>0.16156462585034015</c:v>
                </c:pt>
                <c:pt idx="4">
                  <c:v>0.16296590007930215</c:v>
                </c:pt>
                <c:pt idx="5">
                  <c:v>0.15590438815554764</c:v>
                </c:pt>
                <c:pt idx="6">
                  <c:v>0.16235446313065977</c:v>
                </c:pt>
                <c:pt idx="7">
                  <c:v>0.22761297477127804</c:v>
                </c:pt>
                <c:pt idx="8">
                  <c:v>0.32632071061243573</c:v>
                </c:pt>
                <c:pt idx="9">
                  <c:v>0.5574476047904191</c:v>
                </c:pt>
                <c:pt idx="10">
                  <c:v>0.79047619047619044</c:v>
                </c:pt>
                <c:pt idx="11">
                  <c:v>1.0259342900852335</c:v>
                </c:pt>
                <c:pt idx="12">
                  <c:v>1.1941679569416794</c:v>
                </c:pt>
                <c:pt idx="13">
                  <c:v>1.2496416871416873</c:v>
                </c:pt>
                <c:pt idx="14">
                  <c:v>1.3262188841881764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100"/>
        <c:axId val="924764816"/>
        <c:axId val="924763728"/>
      </c:barChart>
      <c:catAx>
        <c:axId val="924764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Number of Vehicles</a:t>
                </a:r>
              </a:p>
            </c:rich>
          </c:tx>
          <c:layout>
            <c:manualLayout>
              <c:xMode val="edge"/>
              <c:yMode val="edge"/>
              <c:x val="0.42173123184309808"/>
              <c:y val="0.946033424654035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924763728"/>
        <c:crosses val="autoZero"/>
        <c:auto val="1"/>
        <c:lblAlgn val="ctr"/>
        <c:lblOffset val="100"/>
        <c:noMultiLvlLbl val="0"/>
      </c:catAx>
      <c:valAx>
        <c:axId val="9247637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Normalized Execution Time</a:t>
                </a:r>
              </a:p>
            </c:rich>
          </c:tx>
          <c:layout>
            <c:manualLayout>
              <c:xMode val="edge"/>
              <c:yMode val="edge"/>
              <c:x val="2.0348875422291743E-3"/>
              <c:y val="0.28900715877668576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9247648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782051450580364"/>
          <c:y val="0.14214303504032799"/>
          <c:w val="0.72092700432479329"/>
          <c:h val="9.0842002413931838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55408811991983"/>
          <c:y val="0.21389066353619757"/>
          <c:w val="0.87713681407192312"/>
          <c:h val="0.65669400596926553"/>
        </c:manualLayout>
      </c:layout>
      <c:barChart>
        <c:barDir val="col"/>
        <c:grouping val="stacked"/>
        <c:varyColors val="0"/>
        <c:ser>
          <c:idx val="0"/>
          <c:order val="0"/>
          <c:tx>
            <c:v>Traffic States Update + Local Sort  on A10-5800K</c:v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break_down!$Y$68:$Y$82</c:f>
              <c:numCache>
                <c:formatCode>General</c:formatCode>
                <c:ptCount val="15"/>
                <c:pt idx="0">
                  <c:v>0.33814617940199337</c:v>
                </c:pt>
                <c:pt idx="1">
                  <c:v>0.32916542553191491</c:v>
                </c:pt>
                <c:pt idx="2">
                  <c:v>0.29718854886475815</c:v>
                </c:pt>
                <c:pt idx="3">
                  <c:v>0.25770068027210885</c:v>
                </c:pt>
                <c:pt idx="4">
                  <c:v>0.23370816812053929</c:v>
                </c:pt>
                <c:pt idx="5">
                  <c:v>0.23470139136639315</c:v>
                </c:pt>
                <c:pt idx="6">
                  <c:v>0.26195666235446313</c:v>
                </c:pt>
                <c:pt idx="7">
                  <c:v>0.30549792070973109</c:v>
                </c:pt>
                <c:pt idx="8">
                  <c:v>0.34169471715755029</c:v>
                </c:pt>
                <c:pt idx="9">
                  <c:v>0.39677264221556885</c:v>
                </c:pt>
                <c:pt idx="10">
                  <c:v>0.43046518243661097</c:v>
                </c:pt>
                <c:pt idx="11">
                  <c:v>0.44593625701172873</c:v>
                </c:pt>
                <c:pt idx="12">
                  <c:v>0.4231735604217356</c:v>
                </c:pt>
                <c:pt idx="13">
                  <c:v>0.380526190963691</c:v>
                </c:pt>
                <c:pt idx="14">
                  <c:v>0.34632178225665894</c:v>
                </c:pt>
              </c:numCache>
            </c:numRef>
          </c:val>
        </c:ser>
        <c:ser>
          <c:idx val="1"/>
          <c:order val="1"/>
          <c:tx>
            <c:v>CPU Merge (including Memory Access) on A10-5800K</c:v>
          </c:tx>
          <c:spPr>
            <a:solidFill>
              <a:srgbClr val="FF99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break_down!$Z$68:$Z$82</c:f>
              <c:numCache>
                <c:formatCode>General</c:formatCode>
                <c:ptCount val="15"/>
                <c:pt idx="0">
                  <c:v>6.4219269102990029E-2</c:v>
                </c:pt>
                <c:pt idx="1">
                  <c:v>6.9206914893617022E-2</c:v>
                </c:pt>
                <c:pt idx="2">
                  <c:v>5.9434353405725573E-2</c:v>
                </c:pt>
                <c:pt idx="3">
                  <c:v>5.6324829931972797E-2</c:v>
                </c:pt>
                <c:pt idx="4">
                  <c:v>5.8739492466296596E-2</c:v>
                </c:pt>
                <c:pt idx="5">
                  <c:v>6.1841241526935438E-2</c:v>
                </c:pt>
                <c:pt idx="6">
                  <c:v>7.288486416558862E-2</c:v>
                </c:pt>
                <c:pt idx="7">
                  <c:v>8.6760742999722751E-2</c:v>
                </c:pt>
                <c:pt idx="8">
                  <c:v>0.11645675549322114</c:v>
                </c:pt>
                <c:pt idx="9">
                  <c:v>0.14237125748502993</c:v>
                </c:pt>
                <c:pt idx="10">
                  <c:v>0.16674533085961654</c:v>
                </c:pt>
                <c:pt idx="11">
                  <c:v>0.1876787353391127</c:v>
                </c:pt>
                <c:pt idx="12">
                  <c:v>0.17712711052127111</c:v>
                </c:pt>
                <c:pt idx="13">
                  <c:v>0.17353170215670216</c:v>
                </c:pt>
                <c:pt idx="14">
                  <c:v>0.15112694300518134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100"/>
        <c:axId val="924755024"/>
        <c:axId val="924766992"/>
      </c:barChart>
      <c:catAx>
        <c:axId val="9247550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24766992"/>
        <c:crosses val="autoZero"/>
        <c:auto val="1"/>
        <c:lblAlgn val="ctr"/>
        <c:lblOffset val="100"/>
        <c:noMultiLvlLbl val="0"/>
      </c:catAx>
      <c:valAx>
        <c:axId val="924766992"/>
        <c:scaling>
          <c:orientation val="minMax"/>
          <c:max val="1.6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9247550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5047258212728915"/>
          <c:y val="0.23816757319300175"/>
          <c:w val="0.68321089121377743"/>
          <c:h val="9.8937695132248149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55408811991983"/>
          <c:y val="0.21389066353619757"/>
          <c:w val="0.87713681407192312"/>
          <c:h val="0.65669400596926553"/>
        </c:manualLayout>
      </c:layout>
      <c:barChart>
        <c:barDir val="col"/>
        <c:grouping val="stacked"/>
        <c:varyColors val="0"/>
        <c:ser>
          <c:idx val="0"/>
          <c:order val="0"/>
          <c:tx>
            <c:v>Traffic States Update + Local Sort  on A10-5800K</c:v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0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break_down!$Y$68:$Y$82</c:f>
              <c:numCache>
                <c:formatCode>General</c:formatCode>
                <c:ptCount val="15"/>
                <c:pt idx="0">
                  <c:v>0.33814617940199337</c:v>
                </c:pt>
                <c:pt idx="1">
                  <c:v>0.32916542553191491</c:v>
                </c:pt>
                <c:pt idx="2">
                  <c:v>0.29718854886475815</c:v>
                </c:pt>
                <c:pt idx="3">
                  <c:v>0.25770068027210885</c:v>
                </c:pt>
                <c:pt idx="4">
                  <c:v>0.23370816812053929</c:v>
                </c:pt>
                <c:pt idx="5">
                  <c:v>0.23470139136639315</c:v>
                </c:pt>
                <c:pt idx="6">
                  <c:v>0.26195666235446313</c:v>
                </c:pt>
                <c:pt idx="7">
                  <c:v>0.30549792070973109</c:v>
                </c:pt>
                <c:pt idx="8">
                  <c:v>0.34169471715755029</c:v>
                </c:pt>
                <c:pt idx="9">
                  <c:v>0.39677264221556885</c:v>
                </c:pt>
                <c:pt idx="10">
                  <c:v>0.43046518243661097</c:v>
                </c:pt>
                <c:pt idx="11">
                  <c:v>0.44593625701172873</c:v>
                </c:pt>
                <c:pt idx="12">
                  <c:v>0.4231735604217356</c:v>
                </c:pt>
                <c:pt idx="13">
                  <c:v>0.380526190963691</c:v>
                </c:pt>
                <c:pt idx="14">
                  <c:v>0.34632178225665894</c:v>
                </c:pt>
              </c:numCache>
            </c:numRef>
          </c:val>
        </c:ser>
        <c:ser>
          <c:idx val="1"/>
          <c:order val="1"/>
          <c:tx>
            <c:v>CPU Merge (including Memory Access) on A10-5800K</c:v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break_down!$Z$68:$Z$82</c:f>
              <c:numCache>
                <c:formatCode>General</c:formatCode>
                <c:ptCount val="15"/>
                <c:pt idx="0">
                  <c:v>6.4219269102990029E-2</c:v>
                </c:pt>
                <c:pt idx="1">
                  <c:v>6.9206914893617022E-2</c:v>
                </c:pt>
                <c:pt idx="2">
                  <c:v>5.9434353405725573E-2</c:v>
                </c:pt>
                <c:pt idx="3">
                  <c:v>5.6324829931972797E-2</c:v>
                </c:pt>
                <c:pt idx="4">
                  <c:v>5.8739492466296596E-2</c:v>
                </c:pt>
                <c:pt idx="5">
                  <c:v>6.1841241526935438E-2</c:v>
                </c:pt>
                <c:pt idx="6">
                  <c:v>7.288486416558862E-2</c:v>
                </c:pt>
                <c:pt idx="7">
                  <c:v>8.6760742999722751E-2</c:v>
                </c:pt>
                <c:pt idx="8">
                  <c:v>0.11645675549322114</c:v>
                </c:pt>
                <c:pt idx="9">
                  <c:v>0.14237125748502993</c:v>
                </c:pt>
                <c:pt idx="10">
                  <c:v>0.16674533085961654</c:v>
                </c:pt>
                <c:pt idx="11">
                  <c:v>0.1876787353391127</c:v>
                </c:pt>
                <c:pt idx="12">
                  <c:v>0.17712711052127111</c:v>
                </c:pt>
                <c:pt idx="13">
                  <c:v>0.17353170215670216</c:v>
                </c:pt>
                <c:pt idx="14">
                  <c:v>0.15112694300518134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100"/>
        <c:axId val="1137347824"/>
        <c:axId val="1137351088"/>
      </c:barChart>
      <c:catAx>
        <c:axId val="11373478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137351088"/>
        <c:crosses val="autoZero"/>
        <c:auto val="1"/>
        <c:lblAlgn val="ctr"/>
        <c:lblOffset val="100"/>
        <c:noMultiLvlLbl val="0"/>
      </c:catAx>
      <c:valAx>
        <c:axId val="1137351088"/>
        <c:scaling>
          <c:orientation val="minMax"/>
          <c:max val="1.6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1373478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5047258212728915"/>
          <c:y val="0.23816757319300175"/>
          <c:w val="0.68321089121377743"/>
          <c:h val="9.8937695132248149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55412126071886"/>
          <c:y val="0.21389073248636939"/>
          <c:w val="0.87713681407192312"/>
          <c:h val="0.65669400596926553"/>
        </c:manualLayout>
      </c:layout>
      <c:barChart>
        <c:barDir val="col"/>
        <c:grouping val="stacked"/>
        <c:varyColors val="0"/>
        <c:ser>
          <c:idx val="0"/>
          <c:order val="0"/>
          <c:tx>
            <c:v>Traffic States Update on HD7950 baseline</c:v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break_down!$H$68:$H$82</c:f>
              <c:numCache>
                <c:formatCode>General</c:formatCode>
                <c:ptCount val="15"/>
                <c:pt idx="0">
                  <c:v>0.34551495016611294</c:v>
                </c:pt>
                <c:pt idx="1">
                  <c:v>0.33244680851063829</c:v>
                </c:pt>
                <c:pt idx="2">
                  <c:v>0.2961500493583416</c:v>
                </c:pt>
                <c:pt idx="3">
                  <c:v>0.28954081632653067</c:v>
                </c:pt>
                <c:pt idx="4">
                  <c:v>0.26209357652656623</c:v>
                </c:pt>
                <c:pt idx="5">
                  <c:v>0.24473778094898327</c:v>
                </c:pt>
                <c:pt idx="6">
                  <c:v>0.21571798188874516</c:v>
                </c:pt>
                <c:pt idx="7">
                  <c:v>0.1982256723038536</c:v>
                </c:pt>
                <c:pt idx="8">
                  <c:v>0.16760168302945302</c:v>
                </c:pt>
                <c:pt idx="9">
                  <c:v>0.12874251497005987</c:v>
                </c:pt>
                <c:pt idx="10">
                  <c:v>0.10909090909090909</c:v>
                </c:pt>
                <c:pt idx="11">
                  <c:v>7.2266336417279808E-2</c:v>
                </c:pt>
                <c:pt idx="12">
                  <c:v>4.5085895450858955E-2</c:v>
                </c:pt>
                <c:pt idx="13">
                  <c:v>3.6735599235599235E-2</c:v>
                </c:pt>
                <c:pt idx="14">
                  <c:v>2.1478030771180934E-2</c:v>
                </c:pt>
              </c:numCache>
            </c:numRef>
          </c:val>
        </c:ser>
        <c:ser>
          <c:idx val="1"/>
          <c:order val="1"/>
          <c:tx>
            <c:v>Sort on HD7950 baseline</c:v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break_down!$I$68:$I$82</c:f>
              <c:numCache>
                <c:formatCode>General</c:formatCode>
                <c:ptCount val="15"/>
                <c:pt idx="0">
                  <c:v>0.654485049833887</c:v>
                </c:pt>
                <c:pt idx="1">
                  <c:v>0.66755319148936165</c:v>
                </c:pt>
                <c:pt idx="2">
                  <c:v>0.70335636722606132</c:v>
                </c:pt>
                <c:pt idx="3">
                  <c:v>0.71003401360544216</c:v>
                </c:pt>
                <c:pt idx="4">
                  <c:v>0.73750991276764477</c:v>
                </c:pt>
                <c:pt idx="5">
                  <c:v>0.75490545843738854</c:v>
                </c:pt>
                <c:pt idx="6">
                  <c:v>0.78428201811125475</c:v>
                </c:pt>
                <c:pt idx="7">
                  <c:v>0.80177432769614632</c:v>
                </c:pt>
                <c:pt idx="8">
                  <c:v>0.832398316970547</c:v>
                </c:pt>
                <c:pt idx="9">
                  <c:v>0.87125748502994005</c:v>
                </c:pt>
                <c:pt idx="10">
                  <c:v>0.89066171923314763</c:v>
                </c:pt>
                <c:pt idx="11">
                  <c:v>0.92773366358272014</c:v>
                </c:pt>
                <c:pt idx="12">
                  <c:v>0.95491410454914094</c:v>
                </c:pt>
                <c:pt idx="13">
                  <c:v>0.96321321321321318</c:v>
                </c:pt>
                <c:pt idx="14">
                  <c:v>0.97851404667965969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100"/>
        <c:axId val="1137347280"/>
        <c:axId val="1137346192"/>
      </c:barChart>
      <c:catAx>
        <c:axId val="11373472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137346192"/>
        <c:crosses val="autoZero"/>
        <c:auto val="1"/>
        <c:lblAlgn val="ctr"/>
        <c:lblOffset val="100"/>
        <c:noMultiLvlLbl val="0"/>
      </c:catAx>
      <c:valAx>
        <c:axId val="1137346192"/>
        <c:scaling>
          <c:orientation val="minMax"/>
          <c:max val="1.6"/>
        </c:scaling>
        <c:delete val="1"/>
        <c:axPos val="l"/>
        <c:numFmt formatCode="General" sourceLinked="1"/>
        <c:majorTickMark val="out"/>
        <c:minorTickMark val="none"/>
        <c:tickLblPos val="nextTo"/>
        <c:crossAx val="11373472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8364676034861252"/>
          <c:y val="3.8666326310208735E-2"/>
          <c:w val="0.55439030054465233"/>
          <c:h val="0.102262715913628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93292719141352"/>
          <c:y val="0.2062348937639823"/>
          <c:w val="0.87937314085739282"/>
          <c:h val="0.64702687817994087"/>
        </c:manualLayout>
      </c:layout>
      <c:barChart>
        <c:barDir val="col"/>
        <c:grouping val="stacked"/>
        <c:varyColors val="0"/>
        <c:ser>
          <c:idx val="0"/>
          <c:order val="0"/>
          <c:tx>
            <c:v>Traffic States Update + Local Sort on HD7950</c:v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0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break_down!$Q$68:$Q$82</c:f>
              <c:numCache>
                <c:formatCode>General</c:formatCode>
                <c:ptCount val="15"/>
                <c:pt idx="0">
                  <c:v>0.38925802879291249</c:v>
                </c:pt>
                <c:pt idx="1">
                  <c:v>0.45425531914893619</c:v>
                </c:pt>
                <c:pt idx="2">
                  <c:v>0.35044422507403755</c:v>
                </c:pt>
                <c:pt idx="3">
                  <c:v>0.30144557823129253</c:v>
                </c:pt>
                <c:pt idx="4">
                  <c:v>0.3068992862807296</c:v>
                </c:pt>
                <c:pt idx="5">
                  <c:v>0.26257581163039601</c:v>
                </c:pt>
                <c:pt idx="6">
                  <c:v>0.22153945666235447</c:v>
                </c:pt>
                <c:pt idx="7">
                  <c:v>0.19656224008871637</c:v>
                </c:pt>
                <c:pt idx="8">
                  <c:v>0.17695184665731653</c:v>
                </c:pt>
                <c:pt idx="9">
                  <c:v>0.15624999999999997</c:v>
                </c:pt>
                <c:pt idx="10">
                  <c:v>0.11465677179962894</c:v>
                </c:pt>
                <c:pt idx="11">
                  <c:v>9.4631019159321039E-2</c:v>
                </c:pt>
                <c:pt idx="12">
                  <c:v>7.0743935707439351E-2</c:v>
                </c:pt>
                <c:pt idx="13">
                  <c:v>4.004572754572755E-2</c:v>
                </c:pt>
                <c:pt idx="14">
                  <c:v>2.368049943749901E-2</c:v>
                </c:pt>
              </c:numCache>
            </c:numRef>
          </c:val>
        </c:ser>
        <c:ser>
          <c:idx val="1"/>
          <c:order val="1"/>
          <c:tx>
            <c:v>CPU Merge (including Memory Access) on HD7950</c:v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break_down!$R$68:$R$82</c:f>
              <c:numCache>
                <c:formatCode>General</c:formatCode>
                <c:ptCount val="15"/>
                <c:pt idx="0">
                  <c:v>0.23421926910299001</c:v>
                </c:pt>
                <c:pt idx="1">
                  <c:v>0.19148936170212766</c:v>
                </c:pt>
                <c:pt idx="2">
                  <c:v>0.17226061204343535</c:v>
                </c:pt>
                <c:pt idx="3">
                  <c:v>0.16156462585034015</c:v>
                </c:pt>
                <c:pt idx="4">
                  <c:v>0.16296590007930215</c:v>
                </c:pt>
                <c:pt idx="5">
                  <c:v>0.15590438815554764</c:v>
                </c:pt>
                <c:pt idx="6">
                  <c:v>0.16235446313065977</c:v>
                </c:pt>
                <c:pt idx="7">
                  <c:v>0.22761297477127804</c:v>
                </c:pt>
                <c:pt idx="8">
                  <c:v>0.32632071061243573</c:v>
                </c:pt>
                <c:pt idx="9">
                  <c:v>0.5574476047904191</c:v>
                </c:pt>
                <c:pt idx="10">
                  <c:v>0.79047619047619044</c:v>
                </c:pt>
                <c:pt idx="11">
                  <c:v>1.0259342900852335</c:v>
                </c:pt>
                <c:pt idx="12">
                  <c:v>1.1941679569416794</c:v>
                </c:pt>
                <c:pt idx="13">
                  <c:v>1.2496416871416873</c:v>
                </c:pt>
                <c:pt idx="14">
                  <c:v>1.3262188841881764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100"/>
        <c:axId val="1137346736"/>
        <c:axId val="1137350000"/>
      </c:barChart>
      <c:catAx>
        <c:axId val="1137346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Number of Vehicles</a:t>
                </a:r>
              </a:p>
            </c:rich>
          </c:tx>
          <c:layout>
            <c:manualLayout>
              <c:xMode val="edge"/>
              <c:yMode val="edge"/>
              <c:x val="0.42173123184309808"/>
              <c:y val="0.946033424654035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1137350000"/>
        <c:crosses val="autoZero"/>
        <c:auto val="1"/>
        <c:lblAlgn val="ctr"/>
        <c:lblOffset val="100"/>
        <c:noMultiLvlLbl val="0"/>
      </c:catAx>
      <c:valAx>
        <c:axId val="11373500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Normalized Execution Time</a:t>
                </a:r>
              </a:p>
            </c:rich>
          </c:tx>
          <c:layout>
            <c:manualLayout>
              <c:xMode val="edge"/>
              <c:yMode val="edge"/>
              <c:x val="2.0348875422291743E-3"/>
              <c:y val="0.28900715877668576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11373467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782051450580364"/>
          <c:y val="0.14214303504032799"/>
          <c:w val="0.72092700432479329"/>
          <c:h val="9.0842002413931838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55412126071886"/>
          <c:y val="0.21389073248636939"/>
          <c:w val="0.87713681407192312"/>
          <c:h val="0.65669400596926553"/>
        </c:manualLayout>
      </c:layout>
      <c:barChart>
        <c:barDir val="col"/>
        <c:grouping val="stacked"/>
        <c:varyColors val="0"/>
        <c:ser>
          <c:idx val="0"/>
          <c:order val="0"/>
          <c:tx>
            <c:v>Traffic States Update on HD7950 baseline</c:v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break_down!$H$68:$H$82</c:f>
              <c:numCache>
                <c:formatCode>General</c:formatCode>
                <c:ptCount val="15"/>
                <c:pt idx="0">
                  <c:v>0.34551495016611294</c:v>
                </c:pt>
                <c:pt idx="1">
                  <c:v>0.33244680851063829</c:v>
                </c:pt>
                <c:pt idx="2">
                  <c:v>0.2961500493583416</c:v>
                </c:pt>
                <c:pt idx="3">
                  <c:v>0.28954081632653067</c:v>
                </c:pt>
                <c:pt idx="4">
                  <c:v>0.26209357652656623</c:v>
                </c:pt>
                <c:pt idx="5">
                  <c:v>0.24473778094898327</c:v>
                </c:pt>
                <c:pt idx="6">
                  <c:v>0.21571798188874516</c:v>
                </c:pt>
                <c:pt idx="7">
                  <c:v>0.1982256723038536</c:v>
                </c:pt>
                <c:pt idx="8">
                  <c:v>0.16760168302945302</c:v>
                </c:pt>
                <c:pt idx="9">
                  <c:v>0.12874251497005987</c:v>
                </c:pt>
                <c:pt idx="10">
                  <c:v>0.10909090909090909</c:v>
                </c:pt>
                <c:pt idx="11">
                  <c:v>7.2266336417279808E-2</c:v>
                </c:pt>
                <c:pt idx="12">
                  <c:v>4.5085895450858955E-2</c:v>
                </c:pt>
                <c:pt idx="13">
                  <c:v>3.6735599235599235E-2</c:v>
                </c:pt>
                <c:pt idx="14">
                  <c:v>2.1478030771180934E-2</c:v>
                </c:pt>
              </c:numCache>
            </c:numRef>
          </c:val>
        </c:ser>
        <c:ser>
          <c:idx val="1"/>
          <c:order val="1"/>
          <c:tx>
            <c:v>Sort on HD7950 baseline</c:v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break_down!$I$68:$I$82</c:f>
              <c:numCache>
                <c:formatCode>General</c:formatCode>
                <c:ptCount val="15"/>
                <c:pt idx="0">
                  <c:v>0.654485049833887</c:v>
                </c:pt>
                <c:pt idx="1">
                  <c:v>0.66755319148936165</c:v>
                </c:pt>
                <c:pt idx="2">
                  <c:v>0.70335636722606132</c:v>
                </c:pt>
                <c:pt idx="3">
                  <c:v>0.71003401360544216</c:v>
                </c:pt>
                <c:pt idx="4">
                  <c:v>0.73750991276764477</c:v>
                </c:pt>
                <c:pt idx="5">
                  <c:v>0.75490545843738854</c:v>
                </c:pt>
                <c:pt idx="6">
                  <c:v>0.78428201811125475</c:v>
                </c:pt>
                <c:pt idx="7">
                  <c:v>0.80177432769614632</c:v>
                </c:pt>
                <c:pt idx="8">
                  <c:v>0.832398316970547</c:v>
                </c:pt>
                <c:pt idx="9">
                  <c:v>0.87125748502994005</c:v>
                </c:pt>
                <c:pt idx="10">
                  <c:v>0.89066171923314763</c:v>
                </c:pt>
                <c:pt idx="11">
                  <c:v>0.92773366358272014</c:v>
                </c:pt>
                <c:pt idx="12">
                  <c:v>0.95491410454914094</c:v>
                </c:pt>
                <c:pt idx="13">
                  <c:v>0.96321321321321318</c:v>
                </c:pt>
                <c:pt idx="14">
                  <c:v>0.97851404667965969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100"/>
        <c:axId val="1137350544"/>
        <c:axId val="1137808512"/>
      </c:barChart>
      <c:catAx>
        <c:axId val="11373505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137808512"/>
        <c:crosses val="autoZero"/>
        <c:auto val="1"/>
        <c:lblAlgn val="ctr"/>
        <c:lblOffset val="100"/>
        <c:noMultiLvlLbl val="0"/>
      </c:catAx>
      <c:valAx>
        <c:axId val="1137808512"/>
        <c:scaling>
          <c:orientation val="minMax"/>
          <c:max val="1.6"/>
        </c:scaling>
        <c:delete val="1"/>
        <c:axPos val="l"/>
        <c:numFmt formatCode="General" sourceLinked="1"/>
        <c:majorTickMark val="out"/>
        <c:minorTickMark val="none"/>
        <c:tickLblPos val="nextTo"/>
        <c:crossAx val="11373505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8364676034861252"/>
          <c:y val="3.8666326310208735E-2"/>
          <c:w val="0.55439030054465233"/>
          <c:h val="0.102262715913628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93292719141352"/>
          <c:y val="0.2062348937639823"/>
          <c:w val="0.87937314085739282"/>
          <c:h val="0.64702687817994087"/>
        </c:manualLayout>
      </c:layout>
      <c:barChart>
        <c:barDir val="col"/>
        <c:grouping val="stacked"/>
        <c:varyColors val="0"/>
        <c:ser>
          <c:idx val="0"/>
          <c:order val="0"/>
          <c:tx>
            <c:v>Traffic States Update + Local Sort on HD7950</c:v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0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break_down!$Q$68:$Q$82</c:f>
              <c:numCache>
                <c:formatCode>General</c:formatCode>
                <c:ptCount val="15"/>
                <c:pt idx="0">
                  <c:v>0.38925802879291249</c:v>
                </c:pt>
                <c:pt idx="1">
                  <c:v>0.45425531914893619</c:v>
                </c:pt>
                <c:pt idx="2">
                  <c:v>0.35044422507403755</c:v>
                </c:pt>
                <c:pt idx="3">
                  <c:v>0.30144557823129253</c:v>
                </c:pt>
                <c:pt idx="4">
                  <c:v>0.3068992862807296</c:v>
                </c:pt>
                <c:pt idx="5">
                  <c:v>0.26257581163039601</c:v>
                </c:pt>
                <c:pt idx="6">
                  <c:v>0.22153945666235447</c:v>
                </c:pt>
                <c:pt idx="7">
                  <c:v>0.19656224008871637</c:v>
                </c:pt>
                <c:pt idx="8">
                  <c:v>0.17695184665731653</c:v>
                </c:pt>
                <c:pt idx="9">
                  <c:v>0.15624999999999997</c:v>
                </c:pt>
                <c:pt idx="10">
                  <c:v>0.11465677179962894</c:v>
                </c:pt>
                <c:pt idx="11">
                  <c:v>9.4631019159321039E-2</c:v>
                </c:pt>
                <c:pt idx="12">
                  <c:v>7.0743935707439351E-2</c:v>
                </c:pt>
                <c:pt idx="13">
                  <c:v>4.004572754572755E-2</c:v>
                </c:pt>
                <c:pt idx="14">
                  <c:v>2.368049943749901E-2</c:v>
                </c:pt>
              </c:numCache>
            </c:numRef>
          </c:val>
        </c:ser>
        <c:ser>
          <c:idx val="1"/>
          <c:order val="1"/>
          <c:tx>
            <c:v>CPU Merge (including Memory Access) on HD7950</c:v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break_down!$AC$23:$AC$37</c:f>
              <c:strCache>
                <c:ptCount val="15"/>
                <c:pt idx="0">
                  <c:v>128</c:v>
                </c:pt>
                <c:pt idx="1">
                  <c:v>256</c:v>
                </c:pt>
                <c:pt idx="2">
                  <c:v>512</c:v>
                </c:pt>
                <c:pt idx="3">
                  <c:v>1K</c:v>
                </c:pt>
                <c:pt idx="4">
                  <c:v>2K</c:v>
                </c:pt>
                <c:pt idx="5">
                  <c:v>4K</c:v>
                </c:pt>
                <c:pt idx="6">
                  <c:v>8K</c:v>
                </c:pt>
                <c:pt idx="7">
                  <c:v>16K</c:v>
                </c:pt>
                <c:pt idx="8">
                  <c:v>32K</c:v>
                </c:pt>
                <c:pt idx="9">
                  <c:v>64K</c:v>
                </c:pt>
                <c:pt idx="10">
                  <c:v>128K</c:v>
                </c:pt>
                <c:pt idx="11">
                  <c:v>256K</c:v>
                </c:pt>
                <c:pt idx="12">
                  <c:v>512K</c:v>
                </c:pt>
                <c:pt idx="13">
                  <c:v>1M</c:v>
                </c:pt>
                <c:pt idx="14">
                  <c:v>2M</c:v>
                </c:pt>
              </c:strCache>
            </c:strRef>
          </c:cat>
          <c:val>
            <c:numRef>
              <c:f>break_down!$R$68:$R$82</c:f>
              <c:numCache>
                <c:formatCode>General</c:formatCode>
                <c:ptCount val="15"/>
                <c:pt idx="0">
                  <c:v>0.23421926910299001</c:v>
                </c:pt>
                <c:pt idx="1">
                  <c:v>0.19148936170212766</c:v>
                </c:pt>
                <c:pt idx="2">
                  <c:v>0.17226061204343535</c:v>
                </c:pt>
                <c:pt idx="3">
                  <c:v>0.16156462585034015</c:v>
                </c:pt>
                <c:pt idx="4">
                  <c:v>0.16296590007930215</c:v>
                </c:pt>
                <c:pt idx="5">
                  <c:v>0.15590438815554764</c:v>
                </c:pt>
                <c:pt idx="6">
                  <c:v>0.16235446313065977</c:v>
                </c:pt>
                <c:pt idx="7">
                  <c:v>0.22761297477127804</c:v>
                </c:pt>
                <c:pt idx="8">
                  <c:v>0.32632071061243573</c:v>
                </c:pt>
                <c:pt idx="9">
                  <c:v>0.5574476047904191</c:v>
                </c:pt>
                <c:pt idx="10">
                  <c:v>0.79047619047619044</c:v>
                </c:pt>
                <c:pt idx="11">
                  <c:v>1.0259342900852335</c:v>
                </c:pt>
                <c:pt idx="12">
                  <c:v>1.1941679569416794</c:v>
                </c:pt>
                <c:pt idx="13">
                  <c:v>1.2496416871416873</c:v>
                </c:pt>
                <c:pt idx="14">
                  <c:v>1.3262188841881764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overlap val="100"/>
        <c:axId val="1137810144"/>
        <c:axId val="1137809056"/>
      </c:barChart>
      <c:catAx>
        <c:axId val="1137810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Number of Vehicles</a:t>
                </a:r>
              </a:p>
            </c:rich>
          </c:tx>
          <c:layout>
            <c:manualLayout>
              <c:xMode val="edge"/>
              <c:yMode val="edge"/>
              <c:x val="0.42173123184309808"/>
              <c:y val="0.946033424654035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1137809056"/>
        <c:crosses val="autoZero"/>
        <c:auto val="1"/>
        <c:lblAlgn val="ctr"/>
        <c:lblOffset val="100"/>
        <c:noMultiLvlLbl val="0"/>
      </c:catAx>
      <c:valAx>
        <c:axId val="11378090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Normalized Execution Time</a:t>
                </a:r>
              </a:p>
            </c:rich>
          </c:tx>
          <c:layout>
            <c:manualLayout>
              <c:xMode val="edge"/>
              <c:yMode val="edge"/>
              <c:x val="2.0348875422291743E-3"/>
              <c:y val="0.28900715877668576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11378101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782051450580364"/>
          <c:y val="0.14214303504032799"/>
          <c:w val="0.72092700432479329"/>
          <c:h val="9.0842002413931838E-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1D02A4A-2BF6-4B5B-A036-6DA264E744F9}" type="datetimeFigureOut">
              <a:rPr lang="en-US"/>
              <a:pPr>
                <a:defRPr/>
              </a:pPr>
              <a:t>3/16/2013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D922360-532B-4D87-A583-04D53340D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8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F476F-8EEB-4D3F-8E83-9918363C6425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B915E-C897-449F-B1B7-42EC15CD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3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18538" y="6629399"/>
            <a:ext cx="512762" cy="21113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18B79-A2AD-4CBE-8CF6-69E2A57DF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28E2C-74B4-4A99-8B48-D552EED9D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473075"/>
            <a:ext cx="2125662" cy="56546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663" y="473075"/>
            <a:ext cx="6229350" cy="56546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28E2C-74B4-4A99-8B48-D552EED9D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473076"/>
            <a:ext cx="8499475" cy="944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600201"/>
            <a:ext cx="8507412" cy="45275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28E2C-74B4-4A99-8B48-D552EED9D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HT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0258" y="2987056"/>
            <a:ext cx="4572000" cy="36576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 i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281524" y="3466022"/>
            <a:ext cx="4572000" cy="914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81000"/>
            <a:ext cx="8499475" cy="517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066801"/>
            <a:ext cx="8507412" cy="5060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8632826" y="6621464"/>
            <a:ext cx="511175" cy="236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FC28E2C-74B4-4A99-8B48-D552EED9D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31238" y="6591300"/>
            <a:ext cx="512762" cy="274639"/>
          </a:xfrm>
          <a:ln/>
        </p:spPr>
        <p:txBody>
          <a:bodyPr/>
          <a:lstStyle>
            <a:lvl1pPr>
              <a:defRPr/>
            </a:lvl1pPr>
          </a:lstStyle>
          <a:p>
            <a:fld id="{DFC28E2C-74B4-4A99-8B48-D552EED9D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600201"/>
            <a:ext cx="4176712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600201"/>
            <a:ext cx="41783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31238" y="6616700"/>
            <a:ext cx="512762" cy="249239"/>
          </a:xfrm>
          <a:ln/>
        </p:spPr>
        <p:txBody>
          <a:bodyPr/>
          <a:lstStyle>
            <a:lvl1pPr>
              <a:defRPr/>
            </a:lvl1pPr>
          </a:lstStyle>
          <a:p>
            <a:fld id="{DFC28E2C-74B4-4A99-8B48-D552EED9D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31238" y="6629399"/>
            <a:ext cx="512762" cy="236539"/>
          </a:xfrm>
          <a:ln/>
        </p:spPr>
        <p:txBody>
          <a:bodyPr/>
          <a:lstStyle>
            <a:lvl1pPr>
              <a:defRPr/>
            </a:lvl1pPr>
          </a:lstStyle>
          <a:p>
            <a:fld id="{DFC28E2C-74B4-4A99-8B48-D552EED9D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473076"/>
            <a:ext cx="8499475" cy="517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31238" y="6616700"/>
            <a:ext cx="512762" cy="249239"/>
          </a:xfrm>
          <a:ln/>
        </p:spPr>
        <p:txBody>
          <a:bodyPr/>
          <a:lstStyle>
            <a:lvl1pPr>
              <a:defRPr/>
            </a:lvl1pPr>
          </a:lstStyle>
          <a:p>
            <a:fld id="{DFC28E2C-74B4-4A99-8B48-D552EED9D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31238" y="6629399"/>
            <a:ext cx="512762" cy="236539"/>
          </a:xfrm>
          <a:ln/>
        </p:spPr>
        <p:txBody>
          <a:bodyPr/>
          <a:lstStyle>
            <a:lvl1pPr>
              <a:defRPr/>
            </a:lvl1pPr>
          </a:lstStyle>
          <a:p>
            <a:fld id="{DFC28E2C-74B4-4A99-8B48-D552EED9D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xfrm>
            <a:off x="8631238" y="6616700"/>
            <a:ext cx="512762" cy="249239"/>
          </a:xfrm>
          <a:ln/>
        </p:spPr>
        <p:txBody>
          <a:bodyPr/>
          <a:lstStyle>
            <a:lvl1pPr>
              <a:defRPr/>
            </a:lvl1pPr>
          </a:lstStyle>
          <a:p>
            <a:fld id="{DFC28E2C-74B4-4A99-8B48-D552EED9D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28E2C-74B4-4A99-8B48-D552EED9D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2426" y="473076"/>
            <a:ext cx="8499475" cy="944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600201"/>
            <a:ext cx="8507412" cy="452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904163" y="6624638"/>
            <a:ext cx="1239837" cy="233362"/>
          </a:xfrm>
          <a:prstGeom prst="rect">
            <a:avLst/>
          </a:prstGeom>
          <a:solidFill>
            <a:srgbClr val="366AA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>
              <a:latin typeface="Ariel" charset="0"/>
              <a:ea typeface="+mn-ea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993063" y="6651625"/>
            <a:ext cx="617537" cy="180976"/>
            <a:chOff x="7315200" y="5867400"/>
            <a:chExt cx="617539" cy="180976"/>
          </a:xfrm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>
              <a:off x="7315200" y="5868988"/>
              <a:ext cx="153987" cy="177801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330 w 394"/>
                <a:gd name="T5" fmla="*/ 403 h 436"/>
                <a:gd name="T6" fmla="*/ 267 w 394"/>
                <a:gd name="T7" fmla="*/ 424 h 436"/>
                <a:gd name="T8" fmla="*/ 218 w 394"/>
                <a:gd name="T9" fmla="*/ 433 h 436"/>
                <a:gd name="T10" fmla="*/ 182 w 394"/>
                <a:gd name="T11" fmla="*/ 436 h 436"/>
                <a:gd name="T12" fmla="*/ 143 w 394"/>
                <a:gd name="T13" fmla="*/ 433 h 436"/>
                <a:gd name="T14" fmla="*/ 116 w 394"/>
                <a:gd name="T15" fmla="*/ 426 h 436"/>
                <a:gd name="T16" fmla="*/ 85 w 394"/>
                <a:gd name="T17" fmla="*/ 412 h 436"/>
                <a:gd name="T18" fmla="*/ 50 w 394"/>
                <a:gd name="T19" fmla="*/ 385 h 436"/>
                <a:gd name="T20" fmla="*/ 29 w 394"/>
                <a:gd name="T21" fmla="*/ 357 h 436"/>
                <a:gd name="T22" fmla="*/ 17 w 394"/>
                <a:gd name="T23" fmla="*/ 333 h 436"/>
                <a:gd name="T24" fmla="*/ 5 w 394"/>
                <a:gd name="T25" fmla="*/ 286 h 436"/>
                <a:gd name="T26" fmla="*/ 2 w 394"/>
                <a:gd name="T27" fmla="*/ 230 h 436"/>
                <a:gd name="T28" fmla="*/ 8 w 394"/>
                <a:gd name="T29" fmla="*/ 178 h 436"/>
                <a:gd name="T30" fmla="*/ 23 w 394"/>
                <a:gd name="T31" fmla="*/ 131 h 436"/>
                <a:gd name="T32" fmla="*/ 38 w 394"/>
                <a:gd name="T33" fmla="*/ 100 h 436"/>
                <a:gd name="T34" fmla="*/ 59 w 394"/>
                <a:gd name="T35" fmla="*/ 73 h 436"/>
                <a:gd name="T36" fmla="*/ 86 w 394"/>
                <a:gd name="T37" fmla="*/ 48 h 436"/>
                <a:gd name="T38" fmla="*/ 125 w 394"/>
                <a:gd name="T39" fmla="*/ 24 h 436"/>
                <a:gd name="T40" fmla="*/ 173 w 394"/>
                <a:gd name="T41" fmla="*/ 9 h 436"/>
                <a:gd name="T42" fmla="*/ 212 w 394"/>
                <a:gd name="T43" fmla="*/ 2 h 436"/>
                <a:gd name="T44" fmla="*/ 256 w 394"/>
                <a:gd name="T45" fmla="*/ 0 h 436"/>
                <a:gd name="T46" fmla="*/ 300 w 394"/>
                <a:gd name="T47" fmla="*/ 3 h 436"/>
                <a:gd name="T48" fmla="*/ 334 w 394"/>
                <a:gd name="T49" fmla="*/ 11 h 436"/>
                <a:gd name="T50" fmla="*/ 361 w 394"/>
                <a:gd name="T51" fmla="*/ 26 h 436"/>
                <a:gd name="T52" fmla="*/ 381 w 394"/>
                <a:gd name="T53" fmla="*/ 47 h 436"/>
                <a:gd name="T54" fmla="*/ 390 w 394"/>
                <a:gd name="T55" fmla="*/ 64 h 436"/>
                <a:gd name="T56" fmla="*/ 364 w 394"/>
                <a:gd name="T57" fmla="*/ 116 h 436"/>
                <a:gd name="T58" fmla="*/ 322 w 394"/>
                <a:gd name="T59" fmla="*/ 145 h 436"/>
                <a:gd name="T60" fmla="*/ 319 w 394"/>
                <a:gd name="T61" fmla="*/ 112 h 436"/>
                <a:gd name="T62" fmla="*/ 312 w 394"/>
                <a:gd name="T63" fmla="*/ 82 h 436"/>
                <a:gd name="T64" fmla="*/ 297 w 394"/>
                <a:gd name="T65" fmla="*/ 54 h 436"/>
                <a:gd name="T66" fmla="*/ 277 w 394"/>
                <a:gd name="T67" fmla="*/ 35 h 436"/>
                <a:gd name="T68" fmla="*/ 252 w 394"/>
                <a:gd name="T69" fmla="*/ 26 h 436"/>
                <a:gd name="T70" fmla="*/ 218 w 394"/>
                <a:gd name="T71" fmla="*/ 24 h 436"/>
                <a:gd name="T72" fmla="*/ 199 w 394"/>
                <a:gd name="T73" fmla="*/ 29 h 436"/>
                <a:gd name="T74" fmla="*/ 181 w 394"/>
                <a:gd name="T75" fmla="*/ 36 h 436"/>
                <a:gd name="T76" fmla="*/ 160 w 394"/>
                <a:gd name="T77" fmla="*/ 53 h 436"/>
                <a:gd name="T78" fmla="*/ 133 w 394"/>
                <a:gd name="T79" fmla="*/ 88 h 436"/>
                <a:gd name="T80" fmla="*/ 116 w 394"/>
                <a:gd name="T81" fmla="*/ 134 h 436"/>
                <a:gd name="T82" fmla="*/ 107 w 394"/>
                <a:gd name="T83" fmla="*/ 190 h 436"/>
                <a:gd name="T84" fmla="*/ 109 w 394"/>
                <a:gd name="T85" fmla="*/ 250 h 436"/>
                <a:gd name="T86" fmla="*/ 122 w 394"/>
                <a:gd name="T87" fmla="*/ 301 h 436"/>
                <a:gd name="T88" fmla="*/ 133 w 394"/>
                <a:gd name="T89" fmla="*/ 324 h 436"/>
                <a:gd name="T90" fmla="*/ 145 w 394"/>
                <a:gd name="T91" fmla="*/ 343 h 436"/>
                <a:gd name="T92" fmla="*/ 167 w 394"/>
                <a:gd name="T93" fmla="*/ 364 h 436"/>
                <a:gd name="T94" fmla="*/ 191 w 394"/>
                <a:gd name="T95" fmla="*/ 379 h 436"/>
                <a:gd name="T96" fmla="*/ 236 w 394"/>
                <a:gd name="T97" fmla="*/ 390 h 436"/>
                <a:gd name="T98" fmla="*/ 280 w 394"/>
                <a:gd name="T99" fmla="*/ 388 h 436"/>
                <a:gd name="T100" fmla="*/ 343 w 394"/>
                <a:gd name="T101" fmla="*/ 372 h 436"/>
                <a:gd name="T102" fmla="*/ 381 w 394"/>
                <a:gd name="T103" fmla="*/ 378 h 436"/>
                <a:gd name="T104" fmla="*/ 0 w 394"/>
                <a:gd name="T105" fmla="*/ 0 h 436"/>
                <a:gd name="T106" fmla="*/ 394 w 394"/>
                <a:gd name="T107" fmla="*/ 436 h 436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T104" t="T105" r="T106" b="T107"/>
              <a:pathLst>
                <a:path w="394" h="436">
                  <a:moveTo>
                    <a:pt x="381" y="378"/>
                  </a:moveTo>
                  <a:lnTo>
                    <a:pt x="355" y="391"/>
                  </a:lnTo>
                  <a:lnTo>
                    <a:pt x="330" y="403"/>
                  </a:lnTo>
                  <a:lnTo>
                    <a:pt x="304" y="412"/>
                  </a:lnTo>
                  <a:lnTo>
                    <a:pt x="279" y="421"/>
                  </a:lnTo>
                  <a:lnTo>
                    <a:pt x="267" y="424"/>
                  </a:lnTo>
                  <a:lnTo>
                    <a:pt x="255" y="427"/>
                  </a:lnTo>
                  <a:lnTo>
                    <a:pt x="230" y="432"/>
                  </a:lnTo>
                  <a:lnTo>
                    <a:pt x="218" y="433"/>
                  </a:lnTo>
                  <a:lnTo>
                    <a:pt x="206" y="435"/>
                  </a:lnTo>
                  <a:lnTo>
                    <a:pt x="194" y="436"/>
                  </a:lnTo>
                  <a:lnTo>
                    <a:pt x="182" y="436"/>
                  </a:lnTo>
                  <a:lnTo>
                    <a:pt x="163" y="435"/>
                  </a:lnTo>
                  <a:lnTo>
                    <a:pt x="152" y="435"/>
                  </a:lnTo>
                  <a:lnTo>
                    <a:pt x="143" y="433"/>
                  </a:lnTo>
                  <a:lnTo>
                    <a:pt x="134" y="432"/>
                  </a:lnTo>
                  <a:lnTo>
                    <a:pt x="125" y="429"/>
                  </a:lnTo>
                  <a:lnTo>
                    <a:pt x="116" y="426"/>
                  </a:lnTo>
                  <a:lnTo>
                    <a:pt x="107" y="423"/>
                  </a:lnTo>
                  <a:lnTo>
                    <a:pt x="92" y="415"/>
                  </a:lnTo>
                  <a:lnTo>
                    <a:pt x="85" y="412"/>
                  </a:lnTo>
                  <a:lnTo>
                    <a:pt x="77" y="408"/>
                  </a:lnTo>
                  <a:lnTo>
                    <a:pt x="62" y="397"/>
                  </a:lnTo>
                  <a:lnTo>
                    <a:pt x="50" y="385"/>
                  </a:lnTo>
                  <a:lnTo>
                    <a:pt x="44" y="378"/>
                  </a:lnTo>
                  <a:lnTo>
                    <a:pt x="38" y="372"/>
                  </a:lnTo>
                  <a:lnTo>
                    <a:pt x="29" y="357"/>
                  </a:lnTo>
                  <a:lnTo>
                    <a:pt x="24" y="349"/>
                  </a:lnTo>
                  <a:lnTo>
                    <a:pt x="20" y="340"/>
                  </a:lnTo>
                  <a:lnTo>
                    <a:pt x="17" y="333"/>
                  </a:lnTo>
                  <a:lnTo>
                    <a:pt x="14" y="324"/>
                  </a:lnTo>
                  <a:lnTo>
                    <a:pt x="8" y="306"/>
                  </a:lnTo>
                  <a:lnTo>
                    <a:pt x="5" y="286"/>
                  </a:lnTo>
                  <a:lnTo>
                    <a:pt x="2" y="267"/>
                  </a:lnTo>
                  <a:lnTo>
                    <a:pt x="0" y="245"/>
                  </a:lnTo>
                  <a:lnTo>
                    <a:pt x="2" y="230"/>
                  </a:lnTo>
                  <a:lnTo>
                    <a:pt x="2" y="217"/>
                  </a:lnTo>
                  <a:lnTo>
                    <a:pt x="5" y="190"/>
                  </a:lnTo>
                  <a:lnTo>
                    <a:pt x="8" y="178"/>
                  </a:lnTo>
                  <a:lnTo>
                    <a:pt x="11" y="164"/>
                  </a:lnTo>
                  <a:lnTo>
                    <a:pt x="18" y="142"/>
                  </a:lnTo>
                  <a:lnTo>
                    <a:pt x="23" y="131"/>
                  </a:lnTo>
                  <a:lnTo>
                    <a:pt x="27" y="119"/>
                  </a:lnTo>
                  <a:lnTo>
                    <a:pt x="32" y="110"/>
                  </a:lnTo>
                  <a:lnTo>
                    <a:pt x="38" y="100"/>
                  </a:lnTo>
                  <a:lnTo>
                    <a:pt x="46" y="91"/>
                  </a:lnTo>
                  <a:lnTo>
                    <a:pt x="52" y="82"/>
                  </a:lnTo>
                  <a:lnTo>
                    <a:pt x="59" y="73"/>
                  </a:lnTo>
                  <a:lnTo>
                    <a:pt x="68" y="65"/>
                  </a:lnTo>
                  <a:lnTo>
                    <a:pt x="77" y="56"/>
                  </a:lnTo>
                  <a:lnTo>
                    <a:pt x="86" y="48"/>
                  </a:lnTo>
                  <a:lnTo>
                    <a:pt x="104" y="36"/>
                  </a:lnTo>
                  <a:lnTo>
                    <a:pt x="115" y="30"/>
                  </a:lnTo>
                  <a:lnTo>
                    <a:pt x="125" y="24"/>
                  </a:lnTo>
                  <a:lnTo>
                    <a:pt x="137" y="20"/>
                  </a:lnTo>
                  <a:lnTo>
                    <a:pt x="148" y="15"/>
                  </a:lnTo>
                  <a:lnTo>
                    <a:pt x="173" y="9"/>
                  </a:lnTo>
                  <a:lnTo>
                    <a:pt x="185" y="6"/>
                  </a:lnTo>
                  <a:lnTo>
                    <a:pt x="199" y="3"/>
                  </a:lnTo>
                  <a:lnTo>
                    <a:pt x="212" y="2"/>
                  </a:lnTo>
                  <a:lnTo>
                    <a:pt x="226" y="0"/>
                  </a:lnTo>
                  <a:lnTo>
                    <a:pt x="241" y="0"/>
                  </a:lnTo>
                  <a:lnTo>
                    <a:pt x="256" y="0"/>
                  </a:lnTo>
                  <a:lnTo>
                    <a:pt x="271" y="0"/>
                  </a:lnTo>
                  <a:lnTo>
                    <a:pt x="286" y="2"/>
                  </a:lnTo>
                  <a:lnTo>
                    <a:pt x="300" y="3"/>
                  </a:lnTo>
                  <a:lnTo>
                    <a:pt x="312" y="5"/>
                  </a:lnTo>
                  <a:lnTo>
                    <a:pt x="324" y="8"/>
                  </a:lnTo>
                  <a:lnTo>
                    <a:pt x="334" y="11"/>
                  </a:lnTo>
                  <a:lnTo>
                    <a:pt x="345" y="15"/>
                  </a:lnTo>
                  <a:lnTo>
                    <a:pt x="354" y="20"/>
                  </a:lnTo>
                  <a:lnTo>
                    <a:pt x="361" y="26"/>
                  </a:lnTo>
                  <a:lnTo>
                    <a:pt x="369" y="32"/>
                  </a:lnTo>
                  <a:lnTo>
                    <a:pt x="375" y="39"/>
                  </a:lnTo>
                  <a:lnTo>
                    <a:pt x="381" y="47"/>
                  </a:lnTo>
                  <a:lnTo>
                    <a:pt x="384" y="51"/>
                  </a:lnTo>
                  <a:lnTo>
                    <a:pt x="385" y="54"/>
                  </a:lnTo>
                  <a:lnTo>
                    <a:pt x="390" y="64"/>
                  </a:lnTo>
                  <a:lnTo>
                    <a:pt x="393" y="74"/>
                  </a:lnTo>
                  <a:lnTo>
                    <a:pt x="394" y="85"/>
                  </a:lnTo>
                  <a:lnTo>
                    <a:pt x="364" y="116"/>
                  </a:lnTo>
                  <a:lnTo>
                    <a:pt x="349" y="131"/>
                  </a:lnTo>
                  <a:lnTo>
                    <a:pt x="336" y="148"/>
                  </a:lnTo>
                  <a:lnTo>
                    <a:pt x="322" y="145"/>
                  </a:lnTo>
                  <a:lnTo>
                    <a:pt x="321" y="131"/>
                  </a:lnTo>
                  <a:lnTo>
                    <a:pt x="319" y="118"/>
                  </a:lnTo>
                  <a:lnTo>
                    <a:pt x="319" y="112"/>
                  </a:lnTo>
                  <a:lnTo>
                    <a:pt x="318" y="104"/>
                  </a:lnTo>
                  <a:lnTo>
                    <a:pt x="315" y="94"/>
                  </a:lnTo>
                  <a:lnTo>
                    <a:pt x="312" y="82"/>
                  </a:lnTo>
                  <a:lnTo>
                    <a:pt x="307" y="73"/>
                  </a:lnTo>
                  <a:lnTo>
                    <a:pt x="303" y="64"/>
                  </a:lnTo>
                  <a:lnTo>
                    <a:pt x="297" y="54"/>
                  </a:lnTo>
                  <a:lnTo>
                    <a:pt x="291" y="47"/>
                  </a:lnTo>
                  <a:lnTo>
                    <a:pt x="285" y="41"/>
                  </a:lnTo>
                  <a:lnTo>
                    <a:pt x="277" y="35"/>
                  </a:lnTo>
                  <a:lnTo>
                    <a:pt x="268" y="32"/>
                  </a:lnTo>
                  <a:lnTo>
                    <a:pt x="261" y="27"/>
                  </a:lnTo>
                  <a:lnTo>
                    <a:pt x="252" y="26"/>
                  </a:lnTo>
                  <a:lnTo>
                    <a:pt x="241" y="24"/>
                  </a:lnTo>
                  <a:lnTo>
                    <a:pt x="232" y="23"/>
                  </a:lnTo>
                  <a:lnTo>
                    <a:pt x="218" y="24"/>
                  </a:lnTo>
                  <a:lnTo>
                    <a:pt x="211" y="24"/>
                  </a:lnTo>
                  <a:lnTo>
                    <a:pt x="205" y="26"/>
                  </a:lnTo>
                  <a:lnTo>
                    <a:pt x="199" y="29"/>
                  </a:lnTo>
                  <a:lnTo>
                    <a:pt x="193" y="30"/>
                  </a:lnTo>
                  <a:lnTo>
                    <a:pt x="187" y="33"/>
                  </a:lnTo>
                  <a:lnTo>
                    <a:pt x="181" y="36"/>
                  </a:lnTo>
                  <a:lnTo>
                    <a:pt x="170" y="44"/>
                  </a:lnTo>
                  <a:lnTo>
                    <a:pt x="164" y="47"/>
                  </a:lnTo>
                  <a:lnTo>
                    <a:pt x="160" y="53"/>
                  </a:lnTo>
                  <a:lnTo>
                    <a:pt x="151" y="62"/>
                  </a:lnTo>
                  <a:lnTo>
                    <a:pt x="142" y="76"/>
                  </a:lnTo>
                  <a:lnTo>
                    <a:pt x="133" y="88"/>
                  </a:lnTo>
                  <a:lnTo>
                    <a:pt x="127" y="103"/>
                  </a:lnTo>
                  <a:lnTo>
                    <a:pt x="121" y="118"/>
                  </a:lnTo>
                  <a:lnTo>
                    <a:pt x="116" y="134"/>
                  </a:lnTo>
                  <a:lnTo>
                    <a:pt x="112" y="152"/>
                  </a:lnTo>
                  <a:lnTo>
                    <a:pt x="109" y="170"/>
                  </a:lnTo>
                  <a:lnTo>
                    <a:pt x="107" y="190"/>
                  </a:lnTo>
                  <a:lnTo>
                    <a:pt x="107" y="211"/>
                  </a:lnTo>
                  <a:lnTo>
                    <a:pt x="107" y="230"/>
                  </a:lnTo>
                  <a:lnTo>
                    <a:pt x="109" y="250"/>
                  </a:lnTo>
                  <a:lnTo>
                    <a:pt x="112" y="268"/>
                  </a:lnTo>
                  <a:lnTo>
                    <a:pt x="116" y="286"/>
                  </a:lnTo>
                  <a:lnTo>
                    <a:pt x="122" y="301"/>
                  </a:lnTo>
                  <a:lnTo>
                    <a:pt x="125" y="309"/>
                  </a:lnTo>
                  <a:lnTo>
                    <a:pt x="128" y="316"/>
                  </a:lnTo>
                  <a:lnTo>
                    <a:pt x="133" y="324"/>
                  </a:lnTo>
                  <a:lnTo>
                    <a:pt x="136" y="330"/>
                  </a:lnTo>
                  <a:lnTo>
                    <a:pt x="140" y="337"/>
                  </a:lnTo>
                  <a:lnTo>
                    <a:pt x="145" y="343"/>
                  </a:lnTo>
                  <a:lnTo>
                    <a:pt x="155" y="354"/>
                  </a:lnTo>
                  <a:lnTo>
                    <a:pt x="161" y="358"/>
                  </a:lnTo>
                  <a:lnTo>
                    <a:pt x="167" y="364"/>
                  </a:lnTo>
                  <a:lnTo>
                    <a:pt x="179" y="372"/>
                  </a:lnTo>
                  <a:lnTo>
                    <a:pt x="185" y="375"/>
                  </a:lnTo>
                  <a:lnTo>
                    <a:pt x="191" y="379"/>
                  </a:lnTo>
                  <a:lnTo>
                    <a:pt x="206" y="384"/>
                  </a:lnTo>
                  <a:lnTo>
                    <a:pt x="220" y="387"/>
                  </a:lnTo>
                  <a:lnTo>
                    <a:pt x="236" y="390"/>
                  </a:lnTo>
                  <a:lnTo>
                    <a:pt x="253" y="390"/>
                  </a:lnTo>
                  <a:lnTo>
                    <a:pt x="267" y="390"/>
                  </a:lnTo>
                  <a:lnTo>
                    <a:pt x="280" y="388"/>
                  </a:lnTo>
                  <a:lnTo>
                    <a:pt x="294" y="387"/>
                  </a:lnTo>
                  <a:lnTo>
                    <a:pt x="309" y="382"/>
                  </a:lnTo>
                  <a:lnTo>
                    <a:pt x="343" y="372"/>
                  </a:lnTo>
                  <a:lnTo>
                    <a:pt x="364" y="364"/>
                  </a:lnTo>
                  <a:lnTo>
                    <a:pt x="388" y="355"/>
                  </a:lnTo>
                  <a:lnTo>
                    <a:pt x="381" y="3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endParaRPr lang="en-US">
                <a:latin typeface="Ariel" charset="0"/>
                <a:ea typeface="+mn-ea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7446962" y="5868988"/>
              <a:ext cx="214314" cy="179388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306 w 550"/>
                <a:gd name="T5" fmla="*/ 196 h 438"/>
                <a:gd name="T6" fmla="*/ 282 w 550"/>
                <a:gd name="T7" fmla="*/ 91 h 438"/>
                <a:gd name="T8" fmla="*/ 236 w 550"/>
                <a:gd name="T9" fmla="*/ 170 h 438"/>
                <a:gd name="T10" fmla="*/ 195 w 550"/>
                <a:gd name="T11" fmla="*/ 252 h 438"/>
                <a:gd name="T12" fmla="*/ 218 w 550"/>
                <a:gd name="T13" fmla="*/ 256 h 438"/>
                <a:gd name="T14" fmla="*/ 234 w 550"/>
                <a:gd name="T15" fmla="*/ 259 h 438"/>
                <a:gd name="T16" fmla="*/ 0 w 550"/>
                <a:gd name="T17" fmla="*/ 424 h 438"/>
                <a:gd name="T18" fmla="*/ 52 w 550"/>
                <a:gd name="T19" fmla="*/ 397 h 438"/>
                <a:gd name="T20" fmla="*/ 100 w 550"/>
                <a:gd name="T21" fmla="*/ 349 h 438"/>
                <a:gd name="T22" fmla="*/ 155 w 550"/>
                <a:gd name="T23" fmla="*/ 267 h 438"/>
                <a:gd name="T24" fmla="*/ 213 w 550"/>
                <a:gd name="T25" fmla="*/ 169 h 438"/>
                <a:gd name="T26" fmla="*/ 287 w 550"/>
                <a:gd name="T27" fmla="*/ 29 h 438"/>
                <a:gd name="T28" fmla="*/ 377 w 550"/>
                <a:gd name="T29" fmla="*/ 74 h 438"/>
                <a:gd name="T30" fmla="*/ 410 w 550"/>
                <a:gd name="T31" fmla="*/ 212 h 438"/>
                <a:gd name="T32" fmla="*/ 436 w 550"/>
                <a:gd name="T33" fmla="*/ 312 h 438"/>
                <a:gd name="T34" fmla="*/ 454 w 550"/>
                <a:gd name="T35" fmla="*/ 360 h 438"/>
                <a:gd name="T36" fmla="*/ 461 w 550"/>
                <a:gd name="T37" fmla="*/ 373 h 438"/>
                <a:gd name="T38" fmla="*/ 472 w 550"/>
                <a:gd name="T39" fmla="*/ 384 h 438"/>
                <a:gd name="T40" fmla="*/ 490 w 550"/>
                <a:gd name="T41" fmla="*/ 393 h 438"/>
                <a:gd name="T42" fmla="*/ 508 w 550"/>
                <a:gd name="T43" fmla="*/ 399 h 438"/>
                <a:gd name="T44" fmla="*/ 529 w 550"/>
                <a:gd name="T45" fmla="*/ 400 h 438"/>
                <a:gd name="T46" fmla="*/ 547 w 550"/>
                <a:gd name="T47" fmla="*/ 400 h 438"/>
                <a:gd name="T48" fmla="*/ 550 w 550"/>
                <a:gd name="T49" fmla="*/ 402 h 438"/>
                <a:gd name="T50" fmla="*/ 500 w 550"/>
                <a:gd name="T51" fmla="*/ 421 h 438"/>
                <a:gd name="T52" fmla="*/ 383 w 550"/>
                <a:gd name="T53" fmla="*/ 438 h 438"/>
                <a:gd name="T54" fmla="*/ 355 w 550"/>
                <a:gd name="T55" fmla="*/ 387 h 438"/>
                <a:gd name="T56" fmla="*/ 343 w 550"/>
                <a:gd name="T57" fmla="*/ 339 h 438"/>
                <a:gd name="T58" fmla="*/ 329 w 550"/>
                <a:gd name="T59" fmla="*/ 286 h 438"/>
                <a:gd name="T60" fmla="*/ 252 w 550"/>
                <a:gd name="T61" fmla="*/ 285 h 438"/>
                <a:gd name="T62" fmla="*/ 179 w 550"/>
                <a:gd name="T63" fmla="*/ 286 h 438"/>
                <a:gd name="T64" fmla="*/ 156 w 550"/>
                <a:gd name="T65" fmla="*/ 334 h 438"/>
                <a:gd name="T66" fmla="*/ 155 w 550"/>
                <a:gd name="T67" fmla="*/ 397 h 438"/>
                <a:gd name="T68" fmla="*/ 195 w 550"/>
                <a:gd name="T69" fmla="*/ 400 h 438"/>
                <a:gd name="T70" fmla="*/ 188 w 550"/>
                <a:gd name="T71" fmla="*/ 424 h 438"/>
                <a:gd name="T72" fmla="*/ 94 w 550"/>
                <a:gd name="T73" fmla="*/ 423 h 438"/>
                <a:gd name="T74" fmla="*/ 0 w 550"/>
                <a:gd name="T75" fmla="*/ 424 h 438"/>
                <a:gd name="T76" fmla="*/ 0 w 550"/>
                <a:gd name="T77" fmla="*/ 0 h 438"/>
                <a:gd name="T78" fmla="*/ 550 w 550"/>
                <a:gd name="T79" fmla="*/ 438 h 438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T76" t="T77" r="T78" b="T79"/>
              <a:pathLst>
                <a:path w="550" h="438">
                  <a:moveTo>
                    <a:pt x="321" y="259"/>
                  </a:moveTo>
                  <a:lnTo>
                    <a:pt x="306" y="196"/>
                  </a:lnTo>
                  <a:lnTo>
                    <a:pt x="294" y="148"/>
                  </a:lnTo>
                  <a:lnTo>
                    <a:pt x="282" y="91"/>
                  </a:lnTo>
                  <a:lnTo>
                    <a:pt x="258" y="131"/>
                  </a:lnTo>
                  <a:lnTo>
                    <a:pt x="236" y="170"/>
                  </a:lnTo>
                  <a:lnTo>
                    <a:pt x="216" y="211"/>
                  </a:lnTo>
                  <a:lnTo>
                    <a:pt x="195" y="252"/>
                  </a:lnTo>
                  <a:lnTo>
                    <a:pt x="207" y="255"/>
                  </a:lnTo>
                  <a:lnTo>
                    <a:pt x="218" y="256"/>
                  </a:lnTo>
                  <a:lnTo>
                    <a:pt x="227" y="258"/>
                  </a:lnTo>
                  <a:lnTo>
                    <a:pt x="234" y="259"/>
                  </a:lnTo>
                  <a:lnTo>
                    <a:pt x="321" y="259"/>
                  </a:lnTo>
                  <a:close/>
                  <a:moveTo>
                    <a:pt x="0" y="424"/>
                  </a:moveTo>
                  <a:lnTo>
                    <a:pt x="24" y="402"/>
                  </a:lnTo>
                  <a:lnTo>
                    <a:pt x="52" y="397"/>
                  </a:lnTo>
                  <a:lnTo>
                    <a:pt x="70" y="394"/>
                  </a:lnTo>
                  <a:lnTo>
                    <a:pt x="100" y="349"/>
                  </a:lnTo>
                  <a:lnTo>
                    <a:pt x="128" y="307"/>
                  </a:lnTo>
                  <a:lnTo>
                    <a:pt x="155" y="267"/>
                  </a:lnTo>
                  <a:lnTo>
                    <a:pt x="179" y="226"/>
                  </a:lnTo>
                  <a:lnTo>
                    <a:pt x="213" y="169"/>
                  </a:lnTo>
                  <a:lnTo>
                    <a:pt x="243" y="112"/>
                  </a:lnTo>
                  <a:lnTo>
                    <a:pt x="287" y="29"/>
                  </a:lnTo>
                  <a:lnTo>
                    <a:pt x="362" y="0"/>
                  </a:lnTo>
                  <a:lnTo>
                    <a:pt x="377" y="74"/>
                  </a:lnTo>
                  <a:lnTo>
                    <a:pt x="398" y="163"/>
                  </a:lnTo>
                  <a:lnTo>
                    <a:pt x="410" y="212"/>
                  </a:lnTo>
                  <a:lnTo>
                    <a:pt x="424" y="267"/>
                  </a:lnTo>
                  <a:lnTo>
                    <a:pt x="436" y="312"/>
                  </a:lnTo>
                  <a:lnTo>
                    <a:pt x="449" y="348"/>
                  </a:lnTo>
                  <a:lnTo>
                    <a:pt x="454" y="360"/>
                  </a:lnTo>
                  <a:lnTo>
                    <a:pt x="460" y="369"/>
                  </a:lnTo>
                  <a:lnTo>
                    <a:pt x="461" y="373"/>
                  </a:lnTo>
                  <a:lnTo>
                    <a:pt x="464" y="378"/>
                  </a:lnTo>
                  <a:lnTo>
                    <a:pt x="472" y="384"/>
                  </a:lnTo>
                  <a:lnTo>
                    <a:pt x="479" y="390"/>
                  </a:lnTo>
                  <a:lnTo>
                    <a:pt x="490" y="393"/>
                  </a:lnTo>
                  <a:lnTo>
                    <a:pt x="502" y="397"/>
                  </a:lnTo>
                  <a:lnTo>
                    <a:pt x="508" y="399"/>
                  </a:lnTo>
                  <a:lnTo>
                    <a:pt x="514" y="399"/>
                  </a:lnTo>
                  <a:lnTo>
                    <a:pt x="529" y="400"/>
                  </a:lnTo>
                  <a:lnTo>
                    <a:pt x="544" y="402"/>
                  </a:lnTo>
                  <a:lnTo>
                    <a:pt x="547" y="400"/>
                  </a:lnTo>
                  <a:lnTo>
                    <a:pt x="549" y="400"/>
                  </a:lnTo>
                  <a:lnTo>
                    <a:pt x="550" y="402"/>
                  </a:lnTo>
                  <a:lnTo>
                    <a:pt x="530" y="418"/>
                  </a:lnTo>
                  <a:lnTo>
                    <a:pt x="500" y="421"/>
                  </a:lnTo>
                  <a:lnTo>
                    <a:pt x="467" y="426"/>
                  </a:lnTo>
                  <a:lnTo>
                    <a:pt x="383" y="438"/>
                  </a:lnTo>
                  <a:lnTo>
                    <a:pt x="367" y="423"/>
                  </a:lnTo>
                  <a:lnTo>
                    <a:pt x="355" y="387"/>
                  </a:lnTo>
                  <a:lnTo>
                    <a:pt x="349" y="364"/>
                  </a:lnTo>
                  <a:lnTo>
                    <a:pt x="343" y="339"/>
                  </a:lnTo>
                  <a:lnTo>
                    <a:pt x="340" y="330"/>
                  </a:lnTo>
                  <a:lnTo>
                    <a:pt x="329" y="286"/>
                  </a:lnTo>
                  <a:lnTo>
                    <a:pt x="323" y="286"/>
                  </a:lnTo>
                  <a:lnTo>
                    <a:pt x="252" y="285"/>
                  </a:lnTo>
                  <a:lnTo>
                    <a:pt x="197" y="286"/>
                  </a:lnTo>
                  <a:lnTo>
                    <a:pt x="179" y="286"/>
                  </a:lnTo>
                  <a:lnTo>
                    <a:pt x="168" y="309"/>
                  </a:lnTo>
                  <a:lnTo>
                    <a:pt x="156" y="334"/>
                  </a:lnTo>
                  <a:lnTo>
                    <a:pt x="131" y="394"/>
                  </a:lnTo>
                  <a:lnTo>
                    <a:pt x="155" y="397"/>
                  </a:lnTo>
                  <a:lnTo>
                    <a:pt x="176" y="399"/>
                  </a:lnTo>
                  <a:lnTo>
                    <a:pt x="195" y="400"/>
                  </a:lnTo>
                  <a:lnTo>
                    <a:pt x="213" y="402"/>
                  </a:lnTo>
                  <a:lnTo>
                    <a:pt x="188" y="424"/>
                  </a:lnTo>
                  <a:lnTo>
                    <a:pt x="131" y="424"/>
                  </a:lnTo>
                  <a:lnTo>
                    <a:pt x="94" y="423"/>
                  </a:lnTo>
                  <a:lnTo>
                    <a:pt x="54" y="424"/>
                  </a:lnTo>
                  <a:lnTo>
                    <a:pt x="0" y="4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endParaRPr lang="en-US">
                <a:latin typeface="Ariel" charset="0"/>
                <a:ea typeface="+mn-ea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7648576" y="5867400"/>
              <a:ext cx="133350" cy="179389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71 w 344"/>
                <a:gd name="T5" fmla="*/ 293 h 437"/>
                <a:gd name="T6" fmla="*/ 86 w 344"/>
                <a:gd name="T7" fmla="*/ 329 h 437"/>
                <a:gd name="T8" fmla="*/ 107 w 344"/>
                <a:gd name="T9" fmla="*/ 358 h 437"/>
                <a:gd name="T10" fmla="*/ 131 w 344"/>
                <a:gd name="T11" fmla="*/ 380 h 437"/>
                <a:gd name="T12" fmla="*/ 159 w 344"/>
                <a:gd name="T13" fmla="*/ 392 h 437"/>
                <a:gd name="T14" fmla="*/ 191 w 344"/>
                <a:gd name="T15" fmla="*/ 397 h 437"/>
                <a:gd name="T16" fmla="*/ 218 w 344"/>
                <a:gd name="T17" fmla="*/ 392 h 437"/>
                <a:gd name="T18" fmla="*/ 233 w 344"/>
                <a:gd name="T19" fmla="*/ 385 h 437"/>
                <a:gd name="T20" fmla="*/ 247 w 344"/>
                <a:gd name="T21" fmla="*/ 373 h 437"/>
                <a:gd name="T22" fmla="*/ 254 w 344"/>
                <a:gd name="T23" fmla="*/ 358 h 437"/>
                <a:gd name="T24" fmla="*/ 257 w 344"/>
                <a:gd name="T25" fmla="*/ 341 h 437"/>
                <a:gd name="T26" fmla="*/ 253 w 344"/>
                <a:gd name="T27" fmla="*/ 320 h 437"/>
                <a:gd name="T28" fmla="*/ 245 w 344"/>
                <a:gd name="T29" fmla="*/ 307 h 437"/>
                <a:gd name="T30" fmla="*/ 221 w 344"/>
                <a:gd name="T31" fmla="*/ 287 h 437"/>
                <a:gd name="T32" fmla="*/ 191 w 344"/>
                <a:gd name="T33" fmla="*/ 274 h 437"/>
                <a:gd name="T34" fmla="*/ 110 w 344"/>
                <a:gd name="T35" fmla="*/ 237 h 437"/>
                <a:gd name="T36" fmla="*/ 83 w 344"/>
                <a:gd name="T37" fmla="*/ 218 h 437"/>
                <a:gd name="T38" fmla="*/ 66 w 344"/>
                <a:gd name="T39" fmla="*/ 198 h 437"/>
                <a:gd name="T40" fmla="*/ 56 w 344"/>
                <a:gd name="T41" fmla="*/ 174 h 437"/>
                <a:gd name="T42" fmla="*/ 53 w 344"/>
                <a:gd name="T43" fmla="*/ 146 h 437"/>
                <a:gd name="T44" fmla="*/ 57 w 344"/>
                <a:gd name="T45" fmla="*/ 111 h 437"/>
                <a:gd name="T46" fmla="*/ 66 w 344"/>
                <a:gd name="T47" fmla="*/ 92 h 437"/>
                <a:gd name="T48" fmla="*/ 81 w 344"/>
                <a:gd name="T49" fmla="*/ 68 h 437"/>
                <a:gd name="T50" fmla="*/ 117 w 344"/>
                <a:gd name="T51" fmla="*/ 33 h 437"/>
                <a:gd name="T52" fmla="*/ 159 w 344"/>
                <a:gd name="T53" fmla="*/ 10 h 437"/>
                <a:gd name="T54" fmla="*/ 206 w 344"/>
                <a:gd name="T55" fmla="*/ 0 h 437"/>
                <a:gd name="T56" fmla="*/ 251 w 344"/>
                <a:gd name="T57" fmla="*/ 1 h 437"/>
                <a:gd name="T58" fmla="*/ 275 w 344"/>
                <a:gd name="T59" fmla="*/ 10 h 437"/>
                <a:gd name="T60" fmla="*/ 298 w 344"/>
                <a:gd name="T61" fmla="*/ 22 h 437"/>
                <a:gd name="T62" fmla="*/ 314 w 344"/>
                <a:gd name="T63" fmla="*/ 40 h 437"/>
                <a:gd name="T64" fmla="*/ 325 w 344"/>
                <a:gd name="T65" fmla="*/ 60 h 437"/>
                <a:gd name="T66" fmla="*/ 295 w 344"/>
                <a:gd name="T67" fmla="*/ 98 h 437"/>
                <a:gd name="T68" fmla="*/ 253 w 344"/>
                <a:gd name="T69" fmla="*/ 125 h 437"/>
                <a:gd name="T70" fmla="*/ 250 w 344"/>
                <a:gd name="T71" fmla="*/ 96 h 437"/>
                <a:gd name="T72" fmla="*/ 242 w 344"/>
                <a:gd name="T73" fmla="*/ 72 h 437"/>
                <a:gd name="T74" fmla="*/ 228 w 344"/>
                <a:gd name="T75" fmla="*/ 54 h 437"/>
                <a:gd name="T76" fmla="*/ 210 w 344"/>
                <a:gd name="T77" fmla="*/ 42 h 437"/>
                <a:gd name="T78" fmla="*/ 189 w 344"/>
                <a:gd name="T79" fmla="*/ 36 h 437"/>
                <a:gd name="T80" fmla="*/ 159 w 344"/>
                <a:gd name="T81" fmla="*/ 39 h 437"/>
                <a:gd name="T82" fmla="*/ 141 w 344"/>
                <a:gd name="T83" fmla="*/ 51 h 437"/>
                <a:gd name="T84" fmla="*/ 129 w 344"/>
                <a:gd name="T85" fmla="*/ 68 h 437"/>
                <a:gd name="T86" fmla="*/ 126 w 344"/>
                <a:gd name="T87" fmla="*/ 90 h 437"/>
                <a:gd name="T88" fmla="*/ 128 w 344"/>
                <a:gd name="T89" fmla="*/ 110 h 437"/>
                <a:gd name="T90" fmla="*/ 135 w 344"/>
                <a:gd name="T91" fmla="*/ 126 h 437"/>
                <a:gd name="T92" fmla="*/ 149 w 344"/>
                <a:gd name="T93" fmla="*/ 140 h 437"/>
                <a:gd name="T94" fmla="*/ 189 w 344"/>
                <a:gd name="T95" fmla="*/ 161 h 437"/>
                <a:gd name="T96" fmla="*/ 269 w 344"/>
                <a:gd name="T97" fmla="*/ 188 h 437"/>
                <a:gd name="T98" fmla="*/ 308 w 344"/>
                <a:gd name="T99" fmla="*/ 207 h 437"/>
                <a:gd name="T100" fmla="*/ 328 w 344"/>
                <a:gd name="T101" fmla="*/ 222 h 437"/>
                <a:gd name="T102" fmla="*/ 338 w 344"/>
                <a:gd name="T103" fmla="*/ 243 h 437"/>
                <a:gd name="T104" fmla="*/ 344 w 344"/>
                <a:gd name="T105" fmla="*/ 266 h 437"/>
                <a:gd name="T106" fmla="*/ 340 w 344"/>
                <a:gd name="T107" fmla="*/ 304 h 437"/>
                <a:gd name="T108" fmla="*/ 323 w 344"/>
                <a:gd name="T109" fmla="*/ 340 h 437"/>
                <a:gd name="T110" fmla="*/ 299 w 344"/>
                <a:gd name="T111" fmla="*/ 367 h 437"/>
                <a:gd name="T112" fmla="*/ 259 w 344"/>
                <a:gd name="T113" fmla="*/ 400 h 437"/>
                <a:gd name="T114" fmla="*/ 207 w 344"/>
                <a:gd name="T115" fmla="*/ 425 h 437"/>
                <a:gd name="T116" fmla="*/ 165 w 344"/>
                <a:gd name="T117" fmla="*/ 436 h 437"/>
                <a:gd name="T118" fmla="*/ 114 w 344"/>
                <a:gd name="T119" fmla="*/ 437 h 437"/>
                <a:gd name="T120" fmla="*/ 75 w 344"/>
                <a:gd name="T121" fmla="*/ 428 h 437"/>
                <a:gd name="T122" fmla="*/ 50 w 344"/>
                <a:gd name="T123" fmla="*/ 418 h 437"/>
                <a:gd name="T124" fmla="*/ 26 w 344"/>
                <a:gd name="T125" fmla="*/ 401 h 437"/>
                <a:gd name="T126" fmla="*/ 6 w 344"/>
                <a:gd name="T127" fmla="*/ 382 h 437"/>
                <a:gd name="T128" fmla="*/ 0 w 344"/>
                <a:gd name="T129" fmla="*/ 0 h 437"/>
                <a:gd name="T130" fmla="*/ 344 w 344"/>
                <a:gd name="T131" fmla="*/ 437 h 437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  <a:cxn ang="0">
                  <a:pos x="T126" y="T127"/>
                </a:cxn>
              </a:cxnLst>
              <a:rect l="T128" t="T129" r="T130" b="T131"/>
              <a:pathLst>
                <a:path w="344" h="437">
                  <a:moveTo>
                    <a:pt x="0" y="373"/>
                  </a:moveTo>
                  <a:lnTo>
                    <a:pt x="66" y="280"/>
                  </a:lnTo>
                  <a:lnTo>
                    <a:pt x="71" y="293"/>
                  </a:lnTo>
                  <a:lnTo>
                    <a:pt x="75" y="305"/>
                  </a:lnTo>
                  <a:lnTo>
                    <a:pt x="80" y="317"/>
                  </a:lnTo>
                  <a:lnTo>
                    <a:pt x="86" y="329"/>
                  </a:lnTo>
                  <a:lnTo>
                    <a:pt x="92" y="340"/>
                  </a:lnTo>
                  <a:lnTo>
                    <a:pt x="99" y="349"/>
                  </a:lnTo>
                  <a:lnTo>
                    <a:pt x="107" y="358"/>
                  </a:lnTo>
                  <a:lnTo>
                    <a:pt x="114" y="367"/>
                  </a:lnTo>
                  <a:lnTo>
                    <a:pt x="123" y="373"/>
                  </a:lnTo>
                  <a:lnTo>
                    <a:pt x="131" y="380"/>
                  </a:lnTo>
                  <a:lnTo>
                    <a:pt x="140" y="385"/>
                  </a:lnTo>
                  <a:lnTo>
                    <a:pt x="150" y="389"/>
                  </a:lnTo>
                  <a:lnTo>
                    <a:pt x="159" y="392"/>
                  </a:lnTo>
                  <a:lnTo>
                    <a:pt x="170" y="395"/>
                  </a:lnTo>
                  <a:lnTo>
                    <a:pt x="180" y="397"/>
                  </a:lnTo>
                  <a:lnTo>
                    <a:pt x="191" y="397"/>
                  </a:lnTo>
                  <a:lnTo>
                    <a:pt x="204" y="395"/>
                  </a:lnTo>
                  <a:lnTo>
                    <a:pt x="212" y="395"/>
                  </a:lnTo>
                  <a:lnTo>
                    <a:pt x="218" y="392"/>
                  </a:lnTo>
                  <a:lnTo>
                    <a:pt x="224" y="391"/>
                  </a:lnTo>
                  <a:lnTo>
                    <a:pt x="228" y="388"/>
                  </a:lnTo>
                  <a:lnTo>
                    <a:pt x="233" y="385"/>
                  </a:lnTo>
                  <a:lnTo>
                    <a:pt x="239" y="382"/>
                  </a:lnTo>
                  <a:lnTo>
                    <a:pt x="242" y="377"/>
                  </a:lnTo>
                  <a:lnTo>
                    <a:pt x="247" y="373"/>
                  </a:lnTo>
                  <a:lnTo>
                    <a:pt x="250" y="368"/>
                  </a:lnTo>
                  <a:lnTo>
                    <a:pt x="253" y="364"/>
                  </a:lnTo>
                  <a:lnTo>
                    <a:pt x="254" y="358"/>
                  </a:lnTo>
                  <a:lnTo>
                    <a:pt x="256" y="353"/>
                  </a:lnTo>
                  <a:lnTo>
                    <a:pt x="257" y="347"/>
                  </a:lnTo>
                  <a:lnTo>
                    <a:pt x="257" y="341"/>
                  </a:lnTo>
                  <a:lnTo>
                    <a:pt x="256" y="331"/>
                  </a:lnTo>
                  <a:lnTo>
                    <a:pt x="254" y="325"/>
                  </a:lnTo>
                  <a:lnTo>
                    <a:pt x="253" y="320"/>
                  </a:lnTo>
                  <a:lnTo>
                    <a:pt x="251" y="316"/>
                  </a:lnTo>
                  <a:lnTo>
                    <a:pt x="248" y="311"/>
                  </a:lnTo>
                  <a:lnTo>
                    <a:pt x="245" y="307"/>
                  </a:lnTo>
                  <a:lnTo>
                    <a:pt x="242" y="302"/>
                  </a:lnTo>
                  <a:lnTo>
                    <a:pt x="233" y="295"/>
                  </a:lnTo>
                  <a:lnTo>
                    <a:pt x="221" y="287"/>
                  </a:lnTo>
                  <a:lnTo>
                    <a:pt x="215" y="284"/>
                  </a:lnTo>
                  <a:lnTo>
                    <a:pt x="207" y="280"/>
                  </a:lnTo>
                  <a:lnTo>
                    <a:pt x="191" y="274"/>
                  </a:lnTo>
                  <a:lnTo>
                    <a:pt x="161" y="262"/>
                  </a:lnTo>
                  <a:lnTo>
                    <a:pt x="134" y="249"/>
                  </a:lnTo>
                  <a:lnTo>
                    <a:pt x="110" y="237"/>
                  </a:lnTo>
                  <a:lnTo>
                    <a:pt x="99" y="231"/>
                  </a:lnTo>
                  <a:lnTo>
                    <a:pt x="90" y="224"/>
                  </a:lnTo>
                  <a:lnTo>
                    <a:pt x="83" y="218"/>
                  </a:lnTo>
                  <a:lnTo>
                    <a:pt x="77" y="212"/>
                  </a:lnTo>
                  <a:lnTo>
                    <a:pt x="71" y="204"/>
                  </a:lnTo>
                  <a:lnTo>
                    <a:pt x="66" y="198"/>
                  </a:lnTo>
                  <a:lnTo>
                    <a:pt x="62" y="189"/>
                  </a:lnTo>
                  <a:lnTo>
                    <a:pt x="59" y="182"/>
                  </a:lnTo>
                  <a:lnTo>
                    <a:pt x="56" y="174"/>
                  </a:lnTo>
                  <a:lnTo>
                    <a:pt x="54" y="165"/>
                  </a:lnTo>
                  <a:lnTo>
                    <a:pt x="53" y="156"/>
                  </a:lnTo>
                  <a:lnTo>
                    <a:pt x="53" y="146"/>
                  </a:lnTo>
                  <a:lnTo>
                    <a:pt x="54" y="132"/>
                  </a:lnTo>
                  <a:lnTo>
                    <a:pt x="56" y="119"/>
                  </a:lnTo>
                  <a:lnTo>
                    <a:pt x="57" y="111"/>
                  </a:lnTo>
                  <a:lnTo>
                    <a:pt x="60" y="105"/>
                  </a:lnTo>
                  <a:lnTo>
                    <a:pt x="63" y="98"/>
                  </a:lnTo>
                  <a:lnTo>
                    <a:pt x="66" y="92"/>
                  </a:lnTo>
                  <a:lnTo>
                    <a:pt x="72" y="80"/>
                  </a:lnTo>
                  <a:lnTo>
                    <a:pt x="77" y="74"/>
                  </a:lnTo>
                  <a:lnTo>
                    <a:pt x="81" y="68"/>
                  </a:lnTo>
                  <a:lnTo>
                    <a:pt x="92" y="55"/>
                  </a:lnTo>
                  <a:lnTo>
                    <a:pt x="104" y="43"/>
                  </a:lnTo>
                  <a:lnTo>
                    <a:pt x="117" y="33"/>
                  </a:lnTo>
                  <a:lnTo>
                    <a:pt x="131" y="24"/>
                  </a:lnTo>
                  <a:lnTo>
                    <a:pt x="146" y="16"/>
                  </a:lnTo>
                  <a:lnTo>
                    <a:pt x="159" y="10"/>
                  </a:lnTo>
                  <a:lnTo>
                    <a:pt x="174" y="6"/>
                  </a:lnTo>
                  <a:lnTo>
                    <a:pt x="191" y="1"/>
                  </a:lnTo>
                  <a:lnTo>
                    <a:pt x="206" y="0"/>
                  </a:lnTo>
                  <a:lnTo>
                    <a:pt x="222" y="0"/>
                  </a:lnTo>
                  <a:lnTo>
                    <a:pt x="242" y="0"/>
                  </a:lnTo>
                  <a:lnTo>
                    <a:pt x="251" y="1"/>
                  </a:lnTo>
                  <a:lnTo>
                    <a:pt x="259" y="4"/>
                  </a:lnTo>
                  <a:lnTo>
                    <a:pt x="268" y="7"/>
                  </a:lnTo>
                  <a:lnTo>
                    <a:pt x="275" y="10"/>
                  </a:lnTo>
                  <a:lnTo>
                    <a:pt x="283" y="13"/>
                  </a:lnTo>
                  <a:lnTo>
                    <a:pt x="290" y="18"/>
                  </a:lnTo>
                  <a:lnTo>
                    <a:pt x="298" y="22"/>
                  </a:lnTo>
                  <a:lnTo>
                    <a:pt x="304" y="28"/>
                  </a:lnTo>
                  <a:lnTo>
                    <a:pt x="310" y="34"/>
                  </a:lnTo>
                  <a:lnTo>
                    <a:pt x="314" y="40"/>
                  </a:lnTo>
                  <a:lnTo>
                    <a:pt x="319" y="46"/>
                  </a:lnTo>
                  <a:lnTo>
                    <a:pt x="322" y="52"/>
                  </a:lnTo>
                  <a:lnTo>
                    <a:pt x="325" y="60"/>
                  </a:lnTo>
                  <a:lnTo>
                    <a:pt x="328" y="66"/>
                  </a:lnTo>
                  <a:lnTo>
                    <a:pt x="311" y="83"/>
                  </a:lnTo>
                  <a:lnTo>
                    <a:pt x="295" y="98"/>
                  </a:lnTo>
                  <a:lnTo>
                    <a:pt x="278" y="114"/>
                  </a:lnTo>
                  <a:lnTo>
                    <a:pt x="263" y="131"/>
                  </a:lnTo>
                  <a:lnTo>
                    <a:pt x="253" y="125"/>
                  </a:lnTo>
                  <a:lnTo>
                    <a:pt x="253" y="114"/>
                  </a:lnTo>
                  <a:lnTo>
                    <a:pt x="251" y="105"/>
                  </a:lnTo>
                  <a:lnTo>
                    <a:pt x="250" y="96"/>
                  </a:lnTo>
                  <a:lnTo>
                    <a:pt x="248" y="87"/>
                  </a:lnTo>
                  <a:lnTo>
                    <a:pt x="245" y="80"/>
                  </a:lnTo>
                  <a:lnTo>
                    <a:pt x="242" y="72"/>
                  </a:lnTo>
                  <a:lnTo>
                    <a:pt x="238" y="66"/>
                  </a:lnTo>
                  <a:lnTo>
                    <a:pt x="233" y="58"/>
                  </a:lnTo>
                  <a:lnTo>
                    <a:pt x="228" y="54"/>
                  </a:lnTo>
                  <a:lnTo>
                    <a:pt x="224" y="49"/>
                  </a:lnTo>
                  <a:lnTo>
                    <a:pt x="218" y="45"/>
                  </a:lnTo>
                  <a:lnTo>
                    <a:pt x="210" y="42"/>
                  </a:lnTo>
                  <a:lnTo>
                    <a:pt x="204" y="39"/>
                  </a:lnTo>
                  <a:lnTo>
                    <a:pt x="197" y="37"/>
                  </a:lnTo>
                  <a:lnTo>
                    <a:pt x="189" y="36"/>
                  </a:lnTo>
                  <a:lnTo>
                    <a:pt x="182" y="36"/>
                  </a:lnTo>
                  <a:lnTo>
                    <a:pt x="170" y="36"/>
                  </a:lnTo>
                  <a:lnTo>
                    <a:pt x="159" y="39"/>
                  </a:lnTo>
                  <a:lnTo>
                    <a:pt x="153" y="42"/>
                  </a:lnTo>
                  <a:lnTo>
                    <a:pt x="149" y="43"/>
                  </a:lnTo>
                  <a:lnTo>
                    <a:pt x="141" y="51"/>
                  </a:lnTo>
                  <a:lnTo>
                    <a:pt x="137" y="54"/>
                  </a:lnTo>
                  <a:lnTo>
                    <a:pt x="134" y="58"/>
                  </a:lnTo>
                  <a:lnTo>
                    <a:pt x="129" y="68"/>
                  </a:lnTo>
                  <a:lnTo>
                    <a:pt x="126" y="78"/>
                  </a:lnTo>
                  <a:lnTo>
                    <a:pt x="126" y="84"/>
                  </a:lnTo>
                  <a:lnTo>
                    <a:pt x="126" y="90"/>
                  </a:lnTo>
                  <a:lnTo>
                    <a:pt x="126" y="98"/>
                  </a:lnTo>
                  <a:lnTo>
                    <a:pt x="126" y="104"/>
                  </a:lnTo>
                  <a:lnTo>
                    <a:pt x="128" y="110"/>
                  </a:lnTo>
                  <a:lnTo>
                    <a:pt x="131" y="116"/>
                  </a:lnTo>
                  <a:lnTo>
                    <a:pt x="132" y="122"/>
                  </a:lnTo>
                  <a:lnTo>
                    <a:pt x="135" y="126"/>
                  </a:lnTo>
                  <a:lnTo>
                    <a:pt x="140" y="132"/>
                  </a:lnTo>
                  <a:lnTo>
                    <a:pt x="143" y="137"/>
                  </a:lnTo>
                  <a:lnTo>
                    <a:pt x="149" y="140"/>
                  </a:lnTo>
                  <a:lnTo>
                    <a:pt x="155" y="144"/>
                  </a:lnTo>
                  <a:lnTo>
                    <a:pt x="170" y="153"/>
                  </a:lnTo>
                  <a:lnTo>
                    <a:pt x="189" y="161"/>
                  </a:lnTo>
                  <a:lnTo>
                    <a:pt x="212" y="168"/>
                  </a:lnTo>
                  <a:lnTo>
                    <a:pt x="244" y="179"/>
                  </a:lnTo>
                  <a:lnTo>
                    <a:pt x="269" y="188"/>
                  </a:lnTo>
                  <a:lnTo>
                    <a:pt x="281" y="192"/>
                  </a:lnTo>
                  <a:lnTo>
                    <a:pt x="290" y="197"/>
                  </a:lnTo>
                  <a:lnTo>
                    <a:pt x="308" y="207"/>
                  </a:lnTo>
                  <a:lnTo>
                    <a:pt x="316" y="212"/>
                  </a:lnTo>
                  <a:lnTo>
                    <a:pt x="322" y="218"/>
                  </a:lnTo>
                  <a:lnTo>
                    <a:pt x="328" y="222"/>
                  </a:lnTo>
                  <a:lnTo>
                    <a:pt x="332" y="230"/>
                  </a:lnTo>
                  <a:lnTo>
                    <a:pt x="335" y="236"/>
                  </a:lnTo>
                  <a:lnTo>
                    <a:pt x="338" y="243"/>
                  </a:lnTo>
                  <a:lnTo>
                    <a:pt x="341" y="249"/>
                  </a:lnTo>
                  <a:lnTo>
                    <a:pt x="343" y="259"/>
                  </a:lnTo>
                  <a:lnTo>
                    <a:pt x="344" y="266"/>
                  </a:lnTo>
                  <a:lnTo>
                    <a:pt x="344" y="275"/>
                  </a:lnTo>
                  <a:lnTo>
                    <a:pt x="344" y="290"/>
                  </a:lnTo>
                  <a:lnTo>
                    <a:pt x="340" y="304"/>
                  </a:lnTo>
                  <a:lnTo>
                    <a:pt x="335" y="319"/>
                  </a:lnTo>
                  <a:lnTo>
                    <a:pt x="328" y="332"/>
                  </a:lnTo>
                  <a:lnTo>
                    <a:pt x="323" y="340"/>
                  </a:lnTo>
                  <a:lnTo>
                    <a:pt x="317" y="347"/>
                  </a:lnTo>
                  <a:lnTo>
                    <a:pt x="307" y="361"/>
                  </a:lnTo>
                  <a:lnTo>
                    <a:pt x="299" y="367"/>
                  </a:lnTo>
                  <a:lnTo>
                    <a:pt x="292" y="374"/>
                  </a:lnTo>
                  <a:lnTo>
                    <a:pt x="277" y="386"/>
                  </a:lnTo>
                  <a:lnTo>
                    <a:pt x="259" y="400"/>
                  </a:lnTo>
                  <a:lnTo>
                    <a:pt x="242" y="410"/>
                  </a:lnTo>
                  <a:lnTo>
                    <a:pt x="224" y="419"/>
                  </a:lnTo>
                  <a:lnTo>
                    <a:pt x="207" y="425"/>
                  </a:lnTo>
                  <a:lnTo>
                    <a:pt x="191" y="431"/>
                  </a:lnTo>
                  <a:lnTo>
                    <a:pt x="174" y="434"/>
                  </a:lnTo>
                  <a:lnTo>
                    <a:pt x="165" y="436"/>
                  </a:lnTo>
                  <a:lnTo>
                    <a:pt x="155" y="437"/>
                  </a:lnTo>
                  <a:lnTo>
                    <a:pt x="137" y="437"/>
                  </a:lnTo>
                  <a:lnTo>
                    <a:pt x="114" y="437"/>
                  </a:lnTo>
                  <a:lnTo>
                    <a:pt x="104" y="436"/>
                  </a:lnTo>
                  <a:lnTo>
                    <a:pt x="93" y="434"/>
                  </a:lnTo>
                  <a:lnTo>
                    <a:pt x="75" y="428"/>
                  </a:lnTo>
                  <a:lnTo>
                    <a:pt x="66" y="425"/>
                  </a:lnTo>
                  <a:lnTo>
                    <a:pt x="57" y="422"/>
                  </a:lnTo>
                  <a:lnTo>
                    <a:pt x="50" y="418"/>
                  </a:lnTo>
                  <a:lnTo>
                    <a:pt x="41" y="413"/>
                  </a:lnTo>
                  <a:lnTo>
                    <a:pt x="33" y="407"/>
                  </a:lnTo>
                  <a:lnTo>
                    <a:pt x="26" y="401"/>
                  </a:lnTo>
                  <a:lnTo>
                    <a:pt x="19" y="395"/>
                  </a:lnTo>
                  <a:lnTo>
                    <a:pt x="13" y="388"/>
                  </a:lnTo>
                  <a:lnTo>
                    <a:pt x="6" y="382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endParaRPr lang="en-US">
                <a:latin typeface="Ariel" charset="0"/>
                <a:ea typeface="+mn-ea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7775576" y="5872163"/>
              <a:ext cx="157163" cy="176213"/>
            </a:xfrm>
            <a:custGeom>
              <a:avLst/>
              <a:gdLst>
                <a:gd name="G0" fmla="+- 0 0 0"/>
                <a:gd name="G1" fmla="+- -11796480 0 0"/>
                <a:gd name="G2" fmla="+- 0 0 -1179648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1179648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0 w 404"/>
                <a:gd name="T5" fmla="*/ 413 h 427"/>
                <a:gd name="T6" fmla="*/ 22 w 404"/>
                <a:gd name="T7" fmla="*/ 389 h 427"/>
                <a:gd name="T8" fmla="*/ 46 w 404"/>
                <a:gd name="T9" fmla="*/ 386 h 427"/>
                <a:gd name="T10" fmla="*/ 60 w 404"/>
                <a:gd name="T11" fmla="*/ 383 h 427"/>
                <a:gd name="T12" fmla="*/ 70 w 404"/>
                <a:gd name="T13" fmla="*/ 382 h 427"/>
                <a:gd name="T14" fmla="*/ 78 w 404"/>
                <a:gd name="T15" fmla="*/ 311 h 427"/>
                <a:gd name="T16" fmla="*/ 84 w 404"/>
                <a:gd name="T17" fmla="*/ 242 h 427"/>
                <a:gd name="T18" fmla="*/ 90 w 404"/>
                <a:gd name="T19" fmla="*/ 182 h 427"/>
                <a:gd name="T20" fmla="*/ 90 w 404"/>
                <a:gd name="T21" fmla="*/ 179 h 427"/>
                <a:gd name="T22" fmla="*/ 97 w 404"/>
                <a:gd name="T23" fmla="*/ 30 h 427"/>
                <a:gd name="T24" fmla="*/ 60 w 404"/>
                <a:gd name="T25" fmla="*/ 27 h 427"/>
                <a:gd name="T26" fmla="*/ 40 w 404"/>
                <a:gd name="T27" fmla="*/ 24 h 427"/>
                <a:gd name="T28" fmla="*/ 19 w 404"/>
                <a:gd name="T29" fmla="*/ 22 h 427"/>
                <a:gd name="T30" fmla="*/ 45 w 404"/>
                <a:gd name="T31" fmla="*/ 0 h 427"/>
                <a:gd name="T32" fmla="*/ 284 w 404"/>
                <a:gd name="T33" fmla="*/ 0 h 427"/>
                <a:gd name="T34" fmla="*/ 257 w 404"/>
                <a:gd name="T35" fmla="*/ 22 h 427"/>
                <a:gd name="T36" fmla="*/ 243 w 404"/>
                <a:gd name="T37" fmla="*/ 25 h 427"/>
                <a:gd name="T38" fmla="*/ 230 w 404"/>
                <a:gd name="T39" fmla="*/ 28 h 427"/>
                <a:gd name="T40" fmla="*/ 216 w 404"/>
                <a:gd name="T41" fmla="*/ 30 h 427"/>
                <a:gd name="T42" fmla="*/ 203 w 404"/>
                <a:gd name="T43" fmla="*/ 30 h 427"/>
                <a:gd name="T44" fmla="*/ 198 w 404"/>
                <a:gd name="T45" fmla="*/ 60 h 427"/>
                <a:gd name="T46" fmla="*/ 195 w 404"/>
                <a:gd name="T47" fmla="*/ 93 h 427"/>
                <a:gd name="T48" fmla="*/ 192 w 404"/>
                <a:gd name="T49" fmla="*/ 128 h 427"/>
                <a:gd name="T50" fmla="*/ 189 w 404"/>
                <a:gd name="T51" fmla="*/ 164 h 427"/>
                <a:gd name="T52" fmla="*/ 189 w 404"/>
                <a:gd name="T53" fmla="*/ 180 h 427"/>
                <a:gd name="T54" fmla="*/ 185 w 404"/>
                <a:gd name="T55" fmla="*/ 231 h 427"/>
                <a:gd name="T56" fmla="*/ 179 w 404"/>
                <a:gd name="T57" fmla="*/ 316 h 427"/>
                <a:gd name="T58" fmla="*/ 176 w 404"/>
                <a:gd name="T59" fmla="*/ 382 h 427"/>
                <a:gd name="T60" fmla="*/ 210 w 404"/>
                <a:gd name="T61" fmla="*/ 389 h 427"/>
                <a:gd name="T62" fmla="*/ 224 w 404"/>
                <a:gd name="T63" fmla="*/ 389 h 427"/>
                <a:gd name="T64" fmla="*/ 234 w 404"/>
                <a:gd name="T65" fmla="*/ 388 h 427"/>
                <a:gd name="T66" fmla="*/ 245 w 404"/>
                <a:gd name="T67" fmla="*/ 388 h 427"/>
                <a:gd name="T68" fmla="*/ 254 w 404"/>
                <a:gd name="T69" fmla="*/ 385 h 427"/>
                <a:gd name="T70" fmla="*/ 263 w 404"/>
                <a:gd name="T71" fmla="*/ 383 h 427"/>
                <a:gd name="T72" fmla="*/ 272 w 404"/>
                <a:gd name="T73" fmla="*/ 379 h 427"/>
                <a:gd name="T74" fmla="*/ 279 w 404"/>
                <a:gd name="T75" fmla="*/ 376 h 427"/>
                <a:gd name="T76" fmla="*/ 287 w 404"/>
                <a:gd name="T77" fmla="*/ 370 h 427"/>
                <a:gd name="T78" fmla="*/ 293 w 404"/>
                <a:gd name="T79" fmla="*/ 365 h 427"/>
                <a:gd name="T80" fmla="*/ 300 w 404"/>
                <a:gd name="T81" fmla="*/ 356 h 427"/>
                <a:gd name="T82" fmla="*/ 309 w 404"/>
                <a:gd name="T83" fmla="*/ 346 h 427"/>
                <a:gd name="T84" fmla="*/ 318 w 404"/>
                <a:gd name="T85" fmla="*/ 332 h 427"/>
                <a:gd name="T86" fmla="*/ 327 w 404"/>
                <a:gd name="T87" fmla="*/ 317 h 427"/>
                <a:gd name="T88" fmla="*/ 352 w 404"/>
                <a:gd name="T89" fmla="*/ 280 h 427"/>
                <a:gd name="T90" fmla="*/ 382 w 404"/>
                <a:gd name="T91" fmla="*/ 228 h 427"/>
                <a:gd name="T92" fmla="*/ 404 w 404"/>
                <a:gd name="T93" fmla="*/ 253 h 427"/>
                <a:gd name="T94" fmla="*/ 392 w 404"/>
                <a:gd name="T95" fmla="*/ 293 h 427"/>
                <a:gd name="T96" fmla="*/ 380 w 404"/>
                <a:gd name="T97" fmla="*/ 335 h 427"/>
                <a:gd name="T98" fmla="*/ 368 w 404"/>
                <a:gd name="T99" fmla="*/ 379 h 427"/>
                <a:gd name="T100" fmla="*/ 358 w 404"/>
                <a:gd name="T101" fmla="*/ 427 h 427"/>
                <a:gd name="T102" fmla="*/ 338 w 404"/>
                <a:gd name="T103" fmla="*/ 424 h 427"/>
                <a:gd name="T104" fmla="*/ 318 w 404"/>
                <a:gd name="T105" fmla="*/ 421 h 427"/>
                <a:gd name="T106" fmla="*/ 297 w 404"/>
                <a:gd name="T107" fmla="*/ 419 h 427"/>
                <a:gd name="T108" fmla="*/ 275 w 404"/>
                <a:gd name="T109" fmla="*/ 416 h 427"/>
                <a:gd name="T110" fmla="*/ 251 w 404"/>
                <a:gd name="T111" fmla="*/ 416 h 427"/>
                <a:gd name="T112" fmla="*/ 224 w 404"/>
                <a:gd name="T113" fmla="*/ 415 h 427"/>
                <a:gd name="T114" fmla="*/ 167 w 404"/>
                <a:gd name="T115" fmla="*/ 413 h 427"/>
                <a:gd name="T116" fmla="*/ 0 w 404"/>
                <a:gd name="T117" fmla="*/ 413 h 427"/>
                <a:gd name="T118" fmla="*/ 0 w 404"/>
                <a:gd name="T119" fmla="*/ 0 h 427"/>
                <a:gd name="T120" fmla="*/ 404 w 404"/>
                <a:gd name="T121" fmla="*/ 427 h 427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T118" t="T119" r="T120" b="T121"/>
              <a:pathLst>
                <a:path w="404" h="427">
                  <a:moveTo>
                    <a:pt x="0" y="413"/>
                  </a:moveTo>
                  <a:lnTo>
                    <a:pt x="22" y="389"/>
                  </a:lnTo>
                  <a:lnTo>
                    <a:pt x="46" y="386"/>
                  </a:lnTo>
                  <a:lnTo>
                    <a:pt x="60" y="383"/>
                  </a:lnTo>
                  <a:lnTo>
                    <a:pt x="70" y="382"/>
                  </a:lnTo>
                  <a:lnTo>
                    <a:pt x="78" y="311"/>
                  </a:lnTo>
                  <a:lnTo>
                    <a:pt x="84" y="242"/>
                  </a:lnTo>
                  <a:lnTo>
                    <a:pt x="90" y="182"/>
                  </a:lnTo>
                  <a:lnTo>
                    <a:pt x="90" y="179"/>
                  </a:lnTo>
                  <a:lnTo>
                    <a:pt x="97" y="30"/>
                  </a:lnTo>
                  <a:lnTo>
                    <a:pt x="60" y="27"/>
                  </a:lnTo>
                  <a:lnTo>
                    <a:pt x="40" y="24"/>
                  </a:lnTo>
                  <a:lnTo>
                    <a:pt x="19" y="22"/>
                  </a:lnTo>
                  <a:lnTo>
                    <a:pt x="45" y="0"/>
                  </a:lnTo>
                  <a:lnTo>
                    <a:pt x="284" y="0"/>
                  </a:lnTo>
                  <a:lnTo>
                    <a:pt x="257" y="22"/>
                  </a:lnTo>
                  <a:lnTo>
                    <a:pt x="243" y="25"/>
                  </a:lnTo>
                  <a:lnTo>
                    <a:pt x="230" y="28"/>
                  </a:lnTo>
                  <a:lnTo>
                    <a:pt x="216" y="30"/>
                  </a:lnTo>
                  <a:lnTo>
                    <a:pt x="203" y="30"/>
                  </a:lnTo>
                  <a:lnTo>
                    <a:pt x="198" y="60"/>
                  </a:lnTo>
                  <a:lnTo>
                    <a:pt x="195" y="93"/>
                  </a:lnTo>
                  <a:lnTo>
                    <a:pt x="192" y="128"/>
                  </a:lnTo>
                  <a:lnTo>
                    <a:pt x="189" y="164"/>
                  </a:lnTo>
                  <a:lnTo>
                    <a:pt x="189" y="180"/>
                  </a:lnTo>
                  <a:lnTo>
                    <a:pt x="185" y="231"/>
                  </a:lnTo>
                  <a:lnTo>
                    <a:pt x="179" y="316"/>
                  </a:lnTo>
                  <a:lnTo>
                    <a:pt x="176" y="382"/>
                  </a:lnTo>
                  <a:lnTo>
                    <a:pt x="210" y="389"/>
                  </a:lnTo>
                  <a:lnTo>
                    <a:pt x="224" y="389"/>
                  </a:lnTo>
                  <a:lnTo>
                    <a:pt x="234" y="388"/>
                  </a:lnTo>
                  <a:lnTo>
                    <a:pt x="245" y="388"/>
                  </a:lnTo>
                  <a:lnTo>
                    <a:pt x="254" y="385"/>
                  </a:lnTo>
                  <a:lnTo>
                    <a:pt x="263" y="383"/>
                  </a:lnTo>
                  <a:lnTo>
                    <a:pt x="272" y="379"/>
                  </a:lnTo>
                  <a:lnTo>
                    <a:pt x="279" y="376"/>
                  </a:lnTo>
                  <a:lnTo>
                    <a:pt x="287" y="370"/>
                  </a:lnTo>
                  <a:lnTo>
                    <a:pt x="293" y="365"/>
                  </a:lnTo>
                  <a:lnTo>
                    <a:pt x="300" y="356"/>
                  </a:lnTo>
                  <a:lnTo>
                    <a:pt x="309" y="346"/>
                  </a:lnTo>
                  <a:lnTo>
                    <a:pt x="318" y="332"/>
                  </a:lnTo>
                  <a:lnTo>
                    <a:pt x="327" y="317"/>
                  </a:lnTo>
                  <a:lnTo>
                    <a:pt x="352" y="280"/>
                  </a:lnTo>
                  <a:lnTo>
                    <a:pt x="382" y="228"/>
                  </a:lnTo>
                  <a:lnTo>
                    <a:pt x="404" y="253"/>
                  </a:lnTo>
                  <a:lnTo>
                    <a:pt x="392" y="293"/>
                  </a:lnTo>
                  <a:lnTo>
                    <a:pt x="380" y="335"/>
                  </a:lnTo>
                  <a:lnTo>
                    <a:pt x="368" y="379"/>
                  </a:lnTo>
                  <a:lnTo>
                    <a:pt x="358" y="427"/>
                  </a:lnTo>
                  <a:lnTo>
                    <a:pt x="338" y="424"/>
                  </a:lnTo>
                  <a:lnTo>
                    <a:pt x="318" y="421"/>
                  </a:lnTo>
                  <a:lnTo>
                    <a:pt x="297" y="419"/>
                  </a:lnTo>
                  <a:lnTo>
                    <a:pt x="275" y="416"/>
                  </a:lnTo>
                  <a:lnTo>
                    <a:pt x="251" y="416"/>
                  </a:lnTo>
                  <a:lnTo>
                    <a:pt x="224" y="415"/>
                  </a:lnTo>
                  <a:lnTo>
                    <a:pt x="167" y="413"/>
                  </a:lnTo>
                  <a:lnTo>
                    <a:pt x="0" y="4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buClr>
                  <a:srgbClr val="080808"/>
                </a:buClr>
                <a:buSzPct val="100000"/>
                <a:buFont typeface="Tahoma" charset="0"/>
                <a:buNone/>
                <a:defRPr/>
              </a:pPr>
              <a:endParaRPr lang="en-US">
                <a:latin typeface="Ariel" charset="0"/>
                <a:ea typeface="+mn-ea"/>
              </a:endParaRPr>
            </a:p>
          </p:txBody>
        </p:sp>
      </p:grp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24638"/>
            <a:ext cx="7912100" cy="233362"/>
          </a:xfrm>
          <a:prstGeom prst="rect">
            <a:avLst/>
          </a:prstGeom>
          <a:gradFill rotWithShape="0">
            <a:gsLst>
              <a:gs pos="0">
                <a:srgbClr val="001121"/>
              </a:gs>
              <a:gs pos="100000">
                <a:srgbClr val="002448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>
              <a:latin typeface="Ariel" charset="0"/>
              <a:ea typeface="+mn-ea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52034" y="6646864"/>
            <a:ext cx="5106183" cy="217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80808"/>
              </a:buClr>
              <a:buSzPct val="100000"/>
              <a:buFont typeface="Tahoma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800">
                <a:solidFill>
                  <a:srgbClr val="E5FFFF"/>
                </a:solidFill>
                <a:latin typeface="Arial" charset="0"/>
                <a:ea typeface="+mn-ea"/>
              </a:rPr>
              <a:t>SCHOOL OF ELECTRICAL AND COMPUTER ENGINEERING | GEORGIA INSTITUTE OF TECHNOLOGY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319088"/>
          </a:xfrm>
          <a:prstGeom prst="rect">
            <a:avLst/>
          </a:prstGeom>
          <a:gradFill rotWithShape="0">
            <a:gsLst>
              <a:gs pos="0">
                <a:srgbClr val="002448"/>
              </a:gs>
              <a:gs pos="100000">
                <a:srgbClr val="003366"/>
              </a:gs>
            </a:gsLst>
            <a:lin ang="108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Clr>
                <a:srgbClr val="080808"/>
              </a:buClr>
              <a:buSzPct val="100000"/>
              <a:buFont typeface="Tahoma" charset="0"/>
              <a:buNone/>
              <a:defRPr/>
            </a:pPr>
            <a:endParaRPr lang="en-US">
              <a:latin typeface="Ariel" charset="0"/>
              <a:ea typeface="+mn-ea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8605838" y="6616699"/>
            <a:ext cx="512762" cy="223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8000"/>
              </a:lnSpc>
              <a:buClr>
                <a:srgbClr val="E5FFFF"/>
              </a:buClr>
              <a:buSzPct val="100000"/>
              <a:buFont typeface="Tahoma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 b="1">
                <a:solidFill>
                  <a:srgbClr val="E5FFFF"/>
                </a:solidFill>
                <a:latin typeface="+mn-lt"/>
                <a:ea typeface="+mn-ea"/>
              </a:defRPr>
            </a:lvl1pPr>
          </a:lstStyle>
          <a:p>
            <a:fld id="{DFC28E2C-74B4-4A99-8B48-D552EED9D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800">
          <a:solidFill>
            <a:srgbClr val="080808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800">
          <a:solidFill>
            <a:srgbClr val="080808"/>
          </a:solidFill>
          <a:latin typeface="Arial" charset="0"/>
        </a:defRPr>
      </a:lvl2pPr>
      <a:lvl3pPr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800">
          <a:solidFill>
            <a:srgbClr val="080808"/>
          </a:solidFill>
          <a:latin typeface="Arial" charset="0"/>
        </a:defRPr>
      </a:lvl3pPr>
      <a:lvl4pPr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800">
          <a:solidFill>
            <a:srgbClr val="080808"/>
          </a:solidFill>
          <a:latin typeface="Arial" charset="0"/>
        </a:defRPr>
      </a:lvl4pPr>
      <a:lvl5pPr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80808"/>
        </a:buClr>
        <a:buSzPct val="100000"/>
        <a:buFont typeface="Arial" charset="0"/>
        <a:defRPr sz="2800">
          <a:solidFill>
            <a:srgbClr val="080808"/>
          </a:solidFill>
          <a:latin typeface="Arial" charset="0"/>
        </a:defRPr>
      </a:lvl5pPr>
      <a:lvl6pPr marL="1536700" indent="-2159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800">
          <a:solidFill>
            <a:srgbClr val="080808"/>
          </a:solidFill>
          <a:latin typeface="Arial" charset="0"/>
        </a:defRPr>
      </a:lvl6pPr>
      <a:lvl7pPr marL="1993900" indent="-2159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800">
          <a:solidFill>
            <a:srgbClr val="080808"/>
          </a:solidFill>
          <a:latin typeface="Arial" charset="0"/>
        </a:defRPr>
      </a:lvl7pPr>
      <a:lvl8pPr marL="2451100" indent="-2159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800">
          <a:solidFill>
            <a:srgbClr val="080808"/>
          </a:solidFill>
          <a:latin typeface="Arial" charset="0"/>
        </a:defRPr>
      </a:lvl8pPr>
      <a:lvl9pPr marL="2908300" indent="-215900" algn="l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800">
          <a:solidFill>
            <a:srgbClr val="080808"/>
          </a:solidFill>
          <a:latin typeface="Arial" charset="0"/>
        </a:defRPr>
      </a:lvl9pPr>
    </p:titleStyle>
    <p:bodyStyle>
      <a:lvl1pPr marL="173038" indent="-173038" algn="l" defTabSz="457200" rtl="0" eaLnBrk="1" fontAlgn="base" hangingPunct="1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"/>
        <a:defRPr sz="2400">
          <a:solidFill>
            <a:srgbClr val="080808"/>
          </a:solidFill>
          <a:latin typeface="+mn-lt"/>
          <a:ea typeface="+mn-ea"/>
          <a:cs typeface="+mn-cs"/>
        </a:defRPr>
      </a:lvl1pPr>
      <a:lvl2pPr marL="515938" indent="-173038" algn="l" defTabSz="457200" rtl="0" eaLnBrk="1" fontAlgn="base" hangingPunct="1">
        <a:lnSpc>
          <a:spcPct val="98000"/>
        </a:lnSpc>
        <a:spcBef>
          <a:spcPts val="500"/>
        </a:spcBef>
        <a:spcAft>
          <a:spcPct val="0"/>
        </a:spcAft>
        <a:buClr>
          <a:srgbClr val="002448"/>
        </a:buClr>
        <a:buSzPct val="65000"/>
        <a:buFont typeface="Wingdings" pitchFamily="2" charset="2"/>
        <a:buChar char=""/>
        <a:defRPr sz="2000">
          <a:solidFill>
            <a:srgbClr val="080808"/>
          </a:solidFill>
          <a:latin typeface="+mn-lt"/>
        </a:defRPr>
      </a:lvl2pPr>
      <a:lvl3pPr marL="858838" indent="-173038" algn="l" defTabSz="457200" rtl="0" eaLnBrk="1" fontAlgn="base" hangingPunct="1">
        <a:lnSpc>
          <a:spcPct val="98000"/>
        </a:lnSpc>
        <a:spcBef>
          <a:spcPts val="450"/>
        </a:spcBef>
        <a:spcAft>
          <a:spcPct val="0"/>
        </a:spcAft>
        <a:buClr>
          <a:srgbClr val="006666"/>
        </a:buClr>
        <a:buSzPct val="65000"/>
        <a:buFont typeface="Wingdings" pitchFamily="2" charset="2"/>
        <a:buChar char=""/>
        <a:defRPr>
          <a:solidFill>
            <a:srgbClr val="080808"/>
          </a:solidFill>
          <a:latin typeface="+mn-lt"/>
        </a:defRPr>
      </a:lvl3pPr>
      <a:lvl4pPr marL="1201738" indent="-173038" algn="l" defTabSz="457200" rtl="0" eaLnBrk="1" fontAlgn="base" hangingPunct="1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"/>
        <a:defRPr>
          <a:solidFill>
            <a:srgbClr val="080808"/>
          </a:solidFill>
          <a:latin typeface="+mn-lt"/>
        </a:defRPr>
      </a:lvl4pPr>
      <a:lvl5pPr marL="1482725" indent="-165100" algn="l" defTabSz="457200" rtl="0" eaLnBrk="1" fontAlgn="base" hangingPunct="1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"/>
        <a:defRPr>
          <a:solidFill>
            <a:srgbClr val="080808"/>
          </a:solidFill>
          <a:latin typeface="+mn-lt"/>
        </a:defRPr>
      </a:lvl5pPr>
      <a:lvl6pPr marL="1939925" indent="-165100" algn="l" defTabSz="457200" rtl="0" eaLnBrk="1" fontAlgn="base" hangingPunct="1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65000"/>
        <a:buFont typeface="Wingdings" charset="2"/>
        <a:buChar char=""/>
        <a:defRPr>
          <a:solidFill>
            <a:srgbClr val="080808"/>
          </a:solidFill>
          <a:latin typeface="+mn-lt"/>
        </a:defRPr>
      </a:lvl6pPr>
      <a:lvl7pPr marL="2397125" indent="-165100" algn="l" defTabSz="457200" rtl="0" eaLnBrk="1" fontAlgn="base" hangingPunct="1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65000"/>
        <a:buFont typeface="Wingdings" charset="2"/>
        <a:buChar char=""/>
        <a:defRPr>
          <a:solidFill>
            <a:srgbClr val="080808"/>
          </a:solidFill>
          <a:latin typeface="+mn-lt"/>
        </a:defRPr>
      </a:lvl7pPr>
      <a:lvl8pPr marL="2854325" indent="-165100" algn="l" defTabSz="457200" rtl="0" eaLnBrk="1" fontAlgn="base" hangingPunct="1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65000"/>
        <a:buFont typeface="Wingdings" charset="2"/>
        <a:buChar char=""/>
        <a:defRPr>
          <a:solidFill>
            <a:srgbClr val="080808"/>
          </a:solidFill>
          <a:latin typeface="+mn-lt"/>
        </a:defRPr>
      </a:lvl8pPr>
      <a:lvl9pPr marL="3311525" indent="-165100" algn="l" defTabSz="457200" rtl="0" eaLnBrk="1" fontAlgn="base" hangingPunct="1">
        <a:lnSpc>
          <a:spcPct val="98000"/>
        </a:lnSpc>
        <a:spcBef>
          <a:spcPts val="450"/>
        </a:spcBef>
        <a:spcAft>
          <a:spcPct val="0"/>
        </a:spcAft>
        <a:buClr>
          <a:srgbClr val="000000"/>
        </a:buClr>
        <a:buSzPct val="65000"/>
        <a:buFont typeface="Wingdings" charset="2"/>
        <a:buChar char=""/>
        <a:defRPr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chart" Target="../charts/char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Accelerating Simulation of Agent-Based Models </a:t>
            </a:r>
            <a:r>
              <a:rPr lang="en-US" b="1" dirty="0" smtClean="0"/>
              <a:t>on Heterogeneous </a:t>
            </a:r>
            <a:r>
              <a:rPr lang="en-US" b="1" dirty="0"/>
              <a:t>Architectures</a:t>
            </a:r>
            <a:endParaRPr dirty="0">
              <a:ea typeface="+mj-ea"/>
            </a:endParaRPr>
          </a:p>
        </p:txBody>
      </p:sp>
      <p:sp>
        <p:nvSpPr>
          <p:cNvPr id="512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ea typeface="ＭＳ Ｐゴシック" pitchFamily="34" charset="-128"/>
              </a:rPr>
              <a:t>Jin </a:t>
            </a:r>
            <a:r>
              <a:rPr lang="en-US" dirty="0" smtClean="0">
                <a:ea typeface="ＭＳ Ｐゴシック" pitchFamily="34" charset="-128"/>
              </a:rPr>
              <a:t>Wang</a:t>
            </a:r>
            <a:r>
              <a:rPr lang="en-US" baseline="30000" dirty="0"/>
              <a:t>†</a:t>
            </a:r>
            <a:r>
              <a:rPr lang="en-US" dirty="0" smtClean="0">
                <a:ea typeface="ＭＳ Ｐゴシック" pitchFamily="34" charset="-128"/>
              </a:rPr>
              <a:t>, Norman Rubin</a:t>
            </a:r>
            <a:r>
              <a:rPr lang="en-US" baseline="30000" dirty="0" smtClean="0"/>
              <a:t>‡*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err="1" smtClean="0">
                <a:ea typeface="ＭＳ Ｐゴシック" pitchFamily="34" charset="-128"/>
              </a:rPr>
              <a:t>Haicheng</a:t>
            </a:r>
            <a:r>
              <a:rPr lang="en-US" dirty="0" smtClean="0">
                <a:ea typeface="ＭＳ Ｐゴシック" pitchFamily="34" charset="-128"/>
              </a:rPr>
              <a:t> Wu</a:t>
            </a:r>
            <a:r>
              <a:rPr lang="en-US" baseline="30000" dirty="0"/>
              <a:t>†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err="1" smtClean="0">
                <a:ea typeface="ＭＳ Ｐゴシック" pitchFamily="34" charset="-128"/>
              </a:rPr>
              <a:t>Sudhakar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Yalamanchili</a:t>
            </a:r>
            <a:r>
              <a:rPr lang="en-US" baseline="30000" dirty="0" smtClean="0"/>
              <a:t>†</a:t>
            </a:r>
          </a:p>
          <a:p>
            <a:pPr>
              <a:spcBef>
                <a:spcPct val="0"/>
              </a:spcBef>
            </a:pPr>
            <a:endParaRPr lang="en-US" baseline="30000" dirty="0" smtClean="0"/>
          </a:p>
          <a:p>
            <a:pPr algn="just">
              <a:spcBef>
                <a:spcPct val="0"/>
              </a:spcBef>
            </a:pPr>
            <a:r>
              <a:rPr lang="en-US" sz="2000" dirty="0" smtClean="0"/>
              <a:t>† Georgia Institute of Technology</a:t>
            </a:r>
          </a:p>
          <a:p>
            <a:pPr algn="just">
              <a:spcBef>
                <a:spcPct val="0"/>
              </a:spcBef>
            </a:pPr>
            <a:r>
              <a:rPr lang="en-US" sz="2000" dirty="0" smtClean="0"/>
              <a:t>‡ </a:t>
            </a:r>
            <a:r>
              <a:rPr lang="en-US" sz="2000" dirty="0" smtClean="0"/>
              <a:t>AMD</a:t>
            </a:r>
            <a:endParaRPr lang="en-US" altLang="ja-JP" sz="2000" dirty="0" smtClean="0">
              <a:ea typeface="ＭＳ Ｐゴシック" pitchFamily="34" charset="-128"/>
            </a:endParaRPr>
          </a:p>
          <a:p>
            <a:pPr algn="just">
              <a:spcBef>
                <a:spcPct val="0"/>
              </a:spcBef>
            </a:pPr>
            <a:endParaRPr lang="en-US" altLang="ja-JP" sz="2000" dirty="0" smtClean="0">
              <a:ea typeface="ＭＳ Ｐゴシック" pitchFamily="34" charset="-128"/>
            </a:endParaRPr>
          </a:p>
          <a:p>
            <a:pPr algn="just">
              <a:spcBef>
                <a:spcPct val="0"/>
              </a:spcBef>
            </a:pPr>
            <a:endParaRPr lang="en-US" altLang="ja-JP" sz="2000" dirty="0">
              <a:ea typeface="ＭＳ Ｐゴシック" pitchFamily="34" charset="-128"/>
            </a:endParaRPr>
          </a:p>
          <a:p>
            <a:pPr algn="just">
              <a:spcBef>
                <a:spcPct val="0"/>
              </a:spcBef>
            </a:pPr>
            <a:endParaRPr lang="en-US" altLang="ja-JP" sz="1800" dirty="0" smtClean="0">
              <a:ea typeface="ＭＳ Ｐゴシック" pitchFamily="34" charset="-128"/>
            </a:endParaRPr>
          </a:p>
          <a:p>
            <a:pPr algn="just">
              <a:spcBef>
                <a:spcPct val="0"/>
              </a:spcBef>
            </a:pPr>
            <a:r>
              <a:rPr lang="en-US" altLang="ja-JP" sz="1800" dirty="0" smtClean="0">
                <a:ea typeface="ＭＳ Ｐゴシック" pitchFamily="34" charset="-128"/>
              </a:rPr>
              <a:t>* The author is now affiliated with NVIDIA Research</a:t>
            </a:r>
            <a:endParaRPr lang="en-US" altLang="ja-JP" sz="1800" dirty="0">
              <a:ea typeface="ＭＳ Ｐゴシック" pitchFamily="34" charset="-128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1389063" cy="1052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2418B79-A2AD-4CBE-8CF6-69E2A57DF64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Update States and Sort</a:t>
            </a:r>
            <a:endParaRPr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0675" y="1096963"/>
            <a:ext cx="8502650" cy="4906962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For each vehicle (mapped to each work-item)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Get the neighbor index (from “locate-neighbor” step)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Load neighbor data (velocity, </a:t>
            </a:r>
            <a:r>
              <a:rPr lang="en-US" dirty="0" err="1" smtClean="0">
                <a:ea typeface="ＭＳ Ｐゴシック" pitchFamily="34" charset="-128"/>
              </a:rPr>
              <a:t>xposition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Compute new acceleration, velocity and </a:t>
            </a:r>
            <a:r>
              <a:rPr lang="en-US" dirty="0" err="1" smtClean="0">
                <a:ea typeface="ＭＳ Ｐゴシック" pitchFamily="34" charset="-128"/>
              </a:rPr>
              <a:t>xposition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according to neighbor data using the transit functions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Store the newly update states to global memory</a:t>
            </a:r>
          </a:p>
          <a:p>
            <a:r>
              <a:rPr lang="en-US" dirty="0">
                <a:ea typeface="ＭＳ Ｐゴシック" pitchFamily="34" charset="-128"/>
              </a:rPr>
              <a:t>Sort vehicles according to x </a:t>
            </a:r>
            <a:r>
              <a:rPr lang="en-US" dirty="0" smtClean="0">
                <a:ea typeface="ＭＳ Ｐゴシック" pitchFamily="34" charset="-128"/>
              </a:rPr>
              <a:t>position</a:t>
            </a:r>
            <a:endParaRPr lang="en-US" dirty="0">
              <a:ea typeface="ＭＳ Ｐゴシック" pitchFamily="34" charset="-128"/>
            </a:endParaRPr>
          </a:p>
          <a:p>
            <a:pPr lvl="1"/>
            <a:r>
              <a:rPr lang="en-US" dirty="0">
                <a:ea typeface="ＭＳ Ｐゴシック" pitchFamily="34" charset="-128"/>
              </a:rPr>
              <a:t>Sort is necessary because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Lane-changing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One lane is moving faster than the other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In other agent-based model: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Restructuring mechanism the same as or similar to sorting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066800"/>
            <a:ext cx="8507412" cy="5278581"/>
          </a:xfrm>
        </p:spPr>
        <p:txBody>
          <a:bodyPr/>
          <a:lstStyle/>
          <a:p>
            <a:r>
              <a:rPr lang="en-US" dirty="0" smtClean="0"/>
              <a:t>Discrete Platform:</a:t>
            </a:r>
          </a:p>
          <a:p>
            <a:pPr lvl="1"/>
            <a:r>
              <a:rPr lang="en-US" dirty="0" smtClean="0"/>
              <a:t>GPU: AMD Radeon HD7950</a:t>
            </a:r>
          </a:p>
          <a:p>
            <a:pPr lvl="2"/>
            <a:r>
              <a:rPr lang="en-US" dirty="0" smtClean="0"/>
              <a:t>Southern Island (GCN)</a:t>
            </a:r>
          </a:p>
          <a:p>
            <a:pPr lvl="2"/>
            <a:r>
              <a:rPr lang="en-US" dirty="0" smtClean="0"/>
              <a:t>28 Compute Unites</a:t>
            </a:r>
          </a:p>
          <a:p>
            <a:pPr lvl="2"/>
            <a:r>
              <a:rPr lang="en-US" dirty="0" smtClean="0"/>
              <a:t>850MHz</a:t>
            </a:r>
          </a:p>
          <a:p>
            <a:pPr lvl="1"/>
            <a:r>
              <a:rPr lang="en-US" dirty="0" smtClean="0"/>
              <a:t>CPU: Intel Core i7-920</a:t>
            </a:r>
          </a:p>
          <a:p>
            <a:pPr lvl="2"/>
            <a:r>
              <a:rPr lang="en-US" dirty="0" smtClean="0"/>
              <a:t>2.66GHz</a:t>
            </a:r>
          </a:p>
          <a:p>
            <a:pPr lvl="2"/>
            <a:r>
              <a:rPr lang="en-US" dirty="0" smtClean="0"/>
              <a:t>4 CPU Cores / 8 Threads</a:t>
            </a:r>
          </a:p>
          <a:p>
            <a:r>
              <a:rPr lang="en-US" dirty="0" smtClean="0"/>
              <a:t>Integrated Platform:</a:t>
            </a:r>
          </a:p>
          <a:p>
            <a:pPr lvl="1"/>
            <a:r>
              <a:rPr lang="en-US" dirty="0" smtClean="0"/>
              <a:t>AMD Trinity APU A10-5800K</a:t>
            </a:r>
          </a:p>
          <a:p>
            <a:pPr lvl="2"/>
            <a:r>
              <a:rPr lang="en-US" dirty="0" smtClean="0"/>
              <a:t>4 CPU Cores</a:t>
            </a:r>
          </a:p>
          <a:p>
            <a:pPr lvl="2"/>
            <a:r>
              <a:rPr lang="en-US" dirty="0" smtClean="0"/>
              <a:t>HD7660D GPU</a:t>
            </a:r>
          </a:p>
          <a:p>
            <a:pPr lvl="3"/>
            <a:r>
              <a:rPr lang="en-US" dirty="0" smtClean="0"/>
              <a:t>Northern Islands (4-way VLIW)</a:t>
            </a:r>
          </a:p>
          <a:p>
            <a:pPr lvl="3"/>
            <a:r>
              <a:rPr lang="en-US" dirty="0"/>
              <a:t>6</a:t>
            </a:r>
            <a:r>
              <a:rPr lang="en-US" dirty="0" smtClean="0"/>
              <a:t> Compute Unites</a:t>
            </a:r>
          </a:p>
          <a:p>
            <a:pPr lvl="3"/>
            <a:r>
              <a:rPr lang="en-US" dirty="0" smtClean="0"/>
              <a:t>800MHz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for GPU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808" y="872836"/>
            <a:ext cx="8507412" cy="5628988"/>
          </a:xfrm>
        </p:spPr>
        <p:txBody>
          <a:bodyPr/>
          <a:lstStyle/>
          <a:p>
            <a:r>
              <a:rPr lang="en-US" dirty="0" smtClean="0"/>
              <a:t>Sort consumes lots of time!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06" y="1345191"/>
            <a:ext cx="3915882" cy="2672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019" y="1447367"/>
            <a:ext cx="4355089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09" y="4329113"/>
            <a:ext cx="4438218" cy="1863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820" y="4384386"/>
            <a:ext cx="4162532" cy="1808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333894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620683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Bitonic</a:t>
            </a:r>
            <a:r>
              <a:rPr lang="en-US" dirty="0" smtClean="0"/>
              <a:t> Sort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09855" y="6262255"/>
            <a:ext cx="210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Odd-Even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4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for Integrated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some computation to CPU</a:t>
            </a:r>
          </a:p>
          <a:p>
            <a:r>
              <a:rPr lang="en-US" dirty="0" smtClean="0"/>
              <a:t>Utilize faster on-chip memory bus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96" y="2324968"/>
            <a:ext cx="4438674" cy="270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9" r="3830"/>
          <a:stretch/>
        </p:blipFill>
        <p:spPr bwMode="auto">
          <a:xfrm>
            <a:off x="4498282" y="2272144"/>
            <a:ext cx="4615317" cy="2757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2836" y="5361709"/>
            <a:ext cx="3408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Non-zero copy memory access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199" y="5347855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zero copy memory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Optimization: Local Sort and CPU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time: sort is only required within block (local sort)</a:t>
            </a:r>
          </a:p>
          <a:p>
            <a:r>
              <a:rPr lang="en-US" dirty="0" smtClean="0"/>
              <a:t>Some time: merge required across blocks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95" y="2525424"/>
            <a:ext cx="3995995" cy="218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43" y="2573050"/>
            <a:ext cx="4351193" cy="20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58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Optimization: Local Sort and CPU </a:t>
            </a:r>
            <a:r>
              <a:rPr lang="en-US" dirty="0" smtClean="0"/>
              <a:t>Merge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663" y="1066801"/>
            <a:ext cx="4446010" cy="5060950"/>
          </a:xfrm>
        </p:spPr>
        <p:txBody>
          <a:bodyPr/>
          <a:lstStyle/>
          <a:p>
            <a:r>
              <a:rPr lang="en-US" dirty="0" smtClean="0"/>
              <a:t>Merge neighbor blocks on CPU if necessary</a:t>
            </a:r>
          </a:p>
          <a:p>
            <a:pPr lvl="1"/>
            <a:r>
              <a:rPr lang="en-US" dirty="0" smtClean="0"/>
              <a:t>Compare max X Position in current block with min X Position in the next block</a:t>
            </a:r>
          </a:p>
          <a:p>
            <a:pPr lvl="1"/>
            <a:r>
              <a:rPr lang="en-US" dirty="0" smtClean="0"/>
              <a:t>There can be consecutive merge</a:t>
            </a:r>
          </a:p>
          <a:p>
            <a:pPr lvl="1"/>
            <a:r>
              <a:rPr lang="en-US" dirty="0" smtClean="0"/>
              <a:t>Maximum consecutive blocks to be merged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655" y="1597170"/>
            <a:ext cx="425334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02" y="4031673"/>
            <a:ext cx="5223792" cy="242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526472" y="5624945"/>
            <a:ext cx="4821382" cy="84512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1758274" y="4752109"/>
            <a:ext cx="791036" cy="1011382"/>
          </a:xfrm>
          <a:custGeom>
            <a:avLst/>
            <a:gdLst>
              <a:gd name="connsiteX0" fmla="*/ 666271 w 791036"/>
              <a:gd name="connsiteY0" fmla="*/ 0 h 1011382"/>
              <a:gd name="connsiteX1" fmla="*/ 666271 w 791036"/>
              <a:gd name="connsiteY1" fmla="*/ 0 h 1011382"/>
              <a:gd name="connsiteX2" fmla="*/ 527726 w 791036"/>
              <a:gd name="connsiteY2" fmla="*/ 124691 h 1011382"/>
              <a:gd name="connsiteX3" fmla="*/ 319908 w 791036"/>
              <a:gd name="connsiteY3" fmla="*/ 290946 h 1011382"/>
              <a:gd name="connsiteX4" fmla="*/ 278344 w 791036"/>
              <a:gd name="connsiteY4" fmla="*/ 332509 h 1011382"/>
              <a:gd name="connsiteX5" fmla="*/ 167508 w 791036"/>
              <a:gd name="connsiteY5" fmla="*/ 415636 h 1011382"/>
              <a:gd name="connsiteX6" fmla="*/ 84381 w 791036"/>
              <a:gd name="connsiteY6" fmla="*/ 540327 h 1011382"/>
              <a:gd name="connsiteX7" fmla="*/ 15108 w 791036"/>
              <a:gd name="connsiteY7" fmla="*/ 665018 h 1011382"/>
              <a:gd name="connsiteX8" fmla="*/ 56671 w 791036"/>
              <a:gd name="connsiteY8" fmla="*/ 734291 h 1011382"/>
              <a:gd name="connsiteX9" fmla="*/ 42817 w 791036"/>
              <a:gd name="connsiteY9" fmla="*/ 775855 h 1011382"/>
              <a:gd name="connsiteX10" fmla="*/ 56671 w 791036"/>
              <a:gd name="connsiteY10" fmla="*/ 886691 h 1011382"/>
              <a:gd name="connsiteX11" fmla="*/ 153653 w 791036"/>
              <a:gd name="connsiteY11" fmla="*/ 997527 h 1011382"/>
              <a:gd name="connsiteX12" fmla="*/ 195217 w 791036"/>
              <a:gd name="connsiteY12" fmla="*/ 1011382 h 1011382"/>
              <a:gd name="connsiteX13" fmla="*/ 292199 w 791036"/>
              <a:gd name="connsiteY13" fmla="*/ 997527 h 1011382"/>
              <a:gd name="connsiteX14" fmla="*/ 333762 w 791036"/>
              <a:gd name="connsiteY14" fmla="*/ 955964 h 1011382"/>
              <a:gd name="connsiteX15" fmla="*/ 375326 w 791036"/>
              <a:gd name="connsiteY15" fmla="*/ 928255 h 1011382"/>
              <a:gd name="connsiteX16" fmla="*/ 403035 w 791036"/>
              <a:gd name="connsiteY16" fmla="*/ 886691 h 1011382"/>
              <a:gd name="connsiteX17" fmla="*/ 444599 w 791036"/>
              <a:gd name="connsiteY17" fmla="*/ 872836 h 1011382"/>
              <a:gd name="connsiteX18" fmla="*/ 458453 w 791036"/>
              <a:gd name="connsiteY18" fmla="*/ 831273 h 1011382"/>
              <a:gd name="connsiteX19" fmla="*/ 513871 w 791036"/>
              <a:gd name="connsiteY19" fmla="*/ 748146 h 1011382"/>
              <a:gd name="connsiteX20" fmla="*/ 541581 w 791036"/>
              <a:gd name="connsiteY20" fmla="*/ 665018 h 1011382"/>
              <a:gd name="connsiteX21" fmla="*/ 555435 w 791036"/>
              <a:gd name="connsiteY21" fmla="*/ 623455 h 1011382"/>
              <a:gd name="connsiteX22" fmla="*/ 596999 w 791036"/>
              <a:gd name="connsiteY22" fmla="*/ 595746 h 1011382"/>
              <a:gd name="connsiteX23" fmla="*/ 638562 w 791036"/>
              <a:gd name="connsiteY23" fmla="*/ 471055 h 1011382"/>
              <a:gd name="connsiteX24" fmla="*/ 652417 w 791036"/>
              <a:gd name="connsiteY24" fmla="*/ 429491 h 1011382"/>
              <a:gd name="connsiteX25" fmla="*/ 666271 w 791036"/>
              <a:gd name="connsiteY25" fmla="*/ 277091 h 1011382"/>
              <a:gd name="connsiteX26" fmla="*/ 693981 w 791036"/>
              <a:gd name="connsiteY26" fmla="*/ 249382 h 1011382"/>
              <a:gd name="connsiteX27" fmla="*/ 707835 w 791036"/>
              <a:gd name="connsiteY27" fmla="*/ 207818 h 1011382"/>
              <a:gd name="connsiteX28" fmla="*/ 763253 w 791036"/>
              <a:gd name="connsiteY28" fmla="*/ 124691 h 1011382"/>
              <a:gd name="connsiteX29" fmla="*/ 790962 w 791036"/>
              <a:gd name="connsiteY29" fmla="*/ 13855 h 1011382"/>
              <a:gd name="connsiteX30" fmla="*/ 666271 w 791036"/>
              <a:gd name="connsiteY30" fmla="*/ 0 h 101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1036" h="1011382">
                <a:moveTo>
                  <a:pt x="666271" y="0"/>
                </a:moveTo>
                <a:lnTo>
                  <a:pt x="666271" y="0"/>
                </a:lnTo>
                <a:cubicBezTo>
                  <a:pt x="620089" y="41564"/>
                  <a:pt x="574899" y="84256"/>
                  <a:pt x="527726" y="124691"/>
                </a:cubicBezTo>
                <a:cubicBezTo>
                  <a:pt x="415083" y="221243"/>
                  <a:pt x="503584" y="107274"/>
                  <a:pt x="319908" y="290946"/>
                </a:cubicBezTo>
                <a:cubicBezTo>
                  <a:pt x="306053" y="304800"/>
                  <a:pt x="293508" y="320102"/>
                  <a:pt x="278344" y="332509"/>
                </a:cubicBezTo>
                <a:cubicBezTo>
                  <a:pt x="242601" y="361753"/>
                  <a:pt x="167508" y="415636"/>
                  <a:pt x="167508" y="415636"/>
                </a:cubicBezTo>
                <a:cubicBezTo>
                  <a:pt x="139799" y="457200"/>
                  <a:pt x="100178" y="492937"/>
                  <a:pt x="84381" y="540327"/>
                </a:cubicBezTo>
                <a:cubicBezTo>
                  <a:pt x="50475" y="642042"/>
                  <a:pt x="77324" y="602802"/>
                  <a:pt x="15108" y="665018"/>
                </a:cubicBezTo>
                <a:cubicBezTo>
                  <a:pt x="-17384" y="762492"/>
                  <a:pt x="5311" y="648691"/>
                  <a:pt x="56671" y="734291"/>
                </a:cubicBezTo>
                <a:cubicBezTo>
                  <a:pt x="64185" y="746814"/>
                  <a:pt x="47435" y="762000"/>
                  <a:pt x="42817" y="775855"/>
                </a:cubicBezTo>
                <a:cubicBezTo>
                  <a:pt x="47435" y="812800"/>
                  <a:pt x="44148" y="851627"/>
                  <a:pt x="56671" y="886691"/>
                </a:cubicBezTo>
                <a:cubicBezTo>
                  <a:pt x="74742" y="937288"/>
                  <a:pt x="107673" y="974537"/>
                  <a:pt x="153653" y="997527"/>
                </a:cubicBezTo>
                <a:cubicBezTo>
                  <a:pt x="166715" y="1004058"/>
                  <a:pt x="181362" y="1006764"/>
                  <a:pt x="195217" y="1011382"/>
                </a:cubicBezTo>
                <a:cubicBezTo>
                  <a:pt x="227544" y="1006764"/>
                  <a:pt x="261879" y="1009655"/>
                  <a:pt x="292199" y="997527"/>
                </a:cubicBezTo>
                <a:cubicBezTo>
                  <a:pt x="310391" y="990250"/>
                  <a:pt x="318710" y="968507"/>
                  <a:pt x="333762" y="955964"/>
                </a:cubicBezTo>
                <a:cubicBezTo>
                  <a:pt x="346554" y="945304"/>
                  <a:pt x="361471" y="937491"/>
                  <a:pt x="375326" y="928255"/>
                </a:cubicBezTo>
                <a:cubicBezTo>
                  <a:pt x="384562" y="914400"/>
                  <a:pt x="390033" y="897093"/>
                  <a:pt x="403035" y="886691"/>
                </a:cubicBezTo>
                <a:cubicBezTo>
                  <a:pt x="414439" y="877568"/>
                  <a:pt x="434272" y="883163"/>
                  <a:pt x="444599" y="872836"/>
                </a:cubicBezTo>
                <a:cubicBezTo>
                  <a:pt x="454925" y="862510"/>
                  <a:pt x="451361" y="844039"/>
                  <a:pt x="458453" y="831273"/>
                </a:cubicBezTo>
                <a:cubicBezTo>
                  <a:pt x="474626" y="802162"/>
                  <a:pt x="503340" y="779739"/>
                  <a:pt x="513871" y="748146"/>
                </a:cubicBezTo>
                <a:lnTo>
                  <a:pt x="541581" y="665018"/>
                </a:lnTo>
                <a:cubicBezTo>
                  <a:pt x="546199" y="651164"/>
                  <a:pt x="543284" y="631556"/>
                  <a:pt x="555435" y="623455"/>
                </a:cubicBezTo>
                <a:lnTo>
                  <a:pt x="596999" y="595746"/>
                </a:lnTo>
                <a:lnTo>
                  <a:pt x="638562" y="471055"/>
                </a:lnTo>
                <a:lnTo>
                  <a:pt x="652417" y="429491"/>
                </a:lnTo>
                <a:cubicBezTo>
                  <a:pt x="657035" y="378691"/>
                  <a:pt x="654801" y="326794"/>
                  <a:pt x="666271" y="277091"/>
                </a:cubicBezTo>
                <a:cubicBezTo>
                  <a:pt x="669208" y="264363"/>
                  <a:pt x="687260" y="260583"/>
                  <a:pt x="693981" y="249382"/>
                </a:cubicBezTo>
                <a:cubicBezTo>
                  <a:pt x="701495" y="236859"/>
                  <a:pt x="700743" y="220584"/>
                  <a:pt x="707835" y="207818"/>
                </a:cubicBezTo>
                <a:cubicBezTo>
                  <a:pt x="724008" y="178707"/>
                  <a:pt x="752722" y="156284"/>
                  <a:pt x="763253" y="124691"/>
                </a:cubicBezTo>
                <a:cubicBezTo>
                  <a:pt x="793883" y="32802"/>
                  <a:pt x="790962" y="70772"/>
                  <a:pt x="790962" y="13855"/>
                </a:cubicBezTo>
                <a:lnTo>
                  <a:pt x="666271" y="0"/>
                </a:lnTo>
                <a:close/>
              </a:path>
            </a:pathLst>
          </a:cu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2981424" y="4752109"/>
            <a:ext cx="648467" cy="928358"/>
          </a:xfrm>
          <a:custGeom>
            <a:avLst/>
            <a:gdLst>
              <a:gd name="connsiteX0" fmla="*/ 25012 w 648467"/>
              <a:gd name="connsiteY0" fmla="*/ 0 h 928358"/>
              <a:gd name="connsiteX1" fmla="*/ 25012 w 648467"/>
              <a:gd name="connsiteY1" fmla="*/ 0 h 928358"/>
              <a:gd name="connsiteX2" fmla="*/ 163558 w 648467"/>
              <a:gd name="connsiteY2" fmla="*/ 41564 h 928358"/>
              <a:gd name="connsiteX3" fmla="*/ 205121 w 648467"/>
              <a:gd name="connsiteY3" fmla="*/ 55418 h 928358"/>
              <a:gd name="connsiteX4" fmla="*/ 232831 w 648467"/>
              <a:gd name="connsiteY4" fmla="*/ 83127 h 928358"/>
              <a:gd name="connsiteX5" fmla="*/ 288249 w 648467"/>
              <a:gd name="connsiteY5" fmla="*/ 166255 h 928358"/>
              <a:gd name="connsiteX6" fmla="*/ 343667 w 648467"/>
              <a:gd name="connsiteY6" fmla="*/ 290946 h 928358"/>
              <a:gd name="connsiteX7" fmla="*/ 385231 w 648467"/>
              <a:gd name="connsiteY7" fmla="*/ 332509 h 928358"/>
              <a:gd name="connsiteX8" fmla="*/ 426794 w 648467"/>
              <a:gd name="connsiteY8" fmla="*/ 346364 h 928358"/>
              <a:gd name="connsiteX9" fmla="*/ 454503 w 648467"/>
              <a:gd name="connsiteY9" fmla="*/ 457200 h 928358"/>
              <a:gd name="connsiteX10" fmla="*/ 482212 w 648467"/>
              <a:gd name="connsiteY10" fmla="*/ 540327 h 928358"/>
              <a:gd name="connsiteX11" fmla="*/ 509921 w 648467"/>
              <a:gd name="connsiteY11" fmla="*/ 623455 h 928358"/>
              <a:gd name="connsiteX12" fmla="*/ 523776 w 648467"/>
              <a:gd name="connsiteY12" fmla="*/ 665018 h 928358"/>
              <a:gd name="connsiteX13" fmla="*/ 537631 w 648467"/>
              <a:gd name="connsiteY13" fmla="*/ 706582 h 928358"/>
              <a:gd name="connsiteX14" fmla="*/ 565340 w 648467"/>
              <a:gd name="connsiteY14" fmla="*/ 748146 h 928358"/>
              <a:gd name="connsiteX15" fmla="*/ 579194 w 648467"/>
              <a:gd name="connsiteY15" fmla="*/ 789709 h 928358"/>
              <a:gd name="connsiteX16" fmla="*/ 620758 w 648467"/>
              <a:gd name="connsiteY16" fmla="*/ 817418 h 928358"/>
              <a:gd name="connsiteX17" fmla="*/ 648467 w 648467"/>
              <a:gd name="connsiteY17" fmla="*/ 900546 h 928358"/>
              <a:gd name="connsiteX18" fmla="*/ 509921 w 648467"/>
              <a:gd name="connsiteY18" fmla="*/ 914400 h 928358"/>
              <a:gd name="connsiteX19" fmla="*/ 482212 w 648467"/>
              <a:gd name="connsiteY19" fmla="*/ 872836 h 928358"/>
              <a:gd name="connsiteX20" fmla="*/ 454503 w 648467"/>
              <a:gd name="connsiteY20" fmla="*/ 789709 h 928358"/>
              <a:gd name="connsiteX21" fmla="*/ 399085 w 648467"/>
              <a:gd name="connsiteY21" fmla="*/ 720436 h 928358"/>
              <a:gd name="connsiteX22" fmla="*/ 385231 w 648467"/>
              <a:gd name="connsiteY22" fmla="*/ 678873 h 928358"/>
              <a:gd name="connsiteX23" fmla="*/ 357521 w 648467"/>
              <a:gd name="connsiteY23" fmla="*/ 651164 h 928358"/>
              <a:gd name="connsiteX24" fmla="*/ 329812 w 648467"/>
              <a:gd name="connsiteY24" fmla="*/ 609600 h 928358"/>
              <a:gd name="connsiteX25" fmla="*/ 315958 w 648467"/>
              <a:gd name="connsiteY25" fmla="*/ 568036 h 928358"/>
              <a:gd name="connsiteX26" fmla="*/ 246685 w 648467"/>
              <a:gd name="connsiteY26" fmla="*/ 484909 h 928358"/>
              <a:gd name="connsiteX27" fmla="*/ 232831 w 648467"/>
              <a:gd name="connsiteY27" fmla="*/ 443346 h 928358"/>
              <a:gd name="connsiteX28" fmla="*/ 205121 w 648467"/>
              <a:gd name="connsiteY28" fmla="*/ 401782 h 928358"/>
              <a:gd name="connsiteX29" fmla="*/ 149703 w 648467"/>
              <a:gd name="connsiteY29" fmla="*/ 318655 h 928358"/>
              <a:gd name="connsiteX30" fmla="*/ 94285 w 648467"/>
              <a:gd name="connsiteY30" fmla="*/ 249382 h 928358"/>
              <a:gd name="connsiteX31" fmla="*/ 80431 w 648467"/>
              <a:gd name="connsiteY31" fmla="*/ 207818 h 928358"/>
              <a:gd name="connsiteX32" fmla="*/ 52721 w 648467"/>
              <a:gd name="connsiteY32" fmla="*/ 180109 h 928358"/>
              <a:gd name="connsiteX33" fmla="*/ 38867 w 648467"/>
              <a:gd name="connsiteY33" fmla="*/ 138546 h 928358"/>
              <a:gd name="connsiteX34" fmla="*/ 25012 w 648467"/>
              <a:gd name="connsiteY34" fmla="*/ 83127 h 928358"/>
              <a:gd name="connsiteX35" fmla="*/ 25012 w 648467"/>
              <a:gd name="connsiteY35" fmla="*/ 0 h 92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8467" h="928358">
                <a:moveTo>
                  <a:pt x="25012" y="0"/>
                </a:moveTo>
                <a:lnTo>
                  <a:pt x="25012" y="0"/>
                </a:lnTo>
                <a:lnTo>
                  <a:pt x="163558" y="41564"/>
                </a:lnTo>
                <a:cubicBezTo>
                  <a:pt x="177516" y="45859"/>
                  <a:pt x="192598" y="47905"/>
                  <a:pt x="205121" y="55418"/>
                </a:cubicBezTo>
                <a:cubicBezTo>
                  <a:pt x="216322" y="62138"/>
                  <a:pt x="224994" y="72677"/>
                  <a:pt x="232831" y="83127"/>
                </a:cubicBezTo>
                <a:cubicBezTo>
                  <a:pt x="252812" y="109769"/>
                  <a:pt x="288249" y="166255"/>
                  <a:pt x="288249" y="166255"/>
                </a:cubicBezTo>
                <a:cubicBezTo>
                  <a:pt x="308385" y="226664"/>
                  <a:pt x="307076" y="247037"/>
                  <a:pt x="343667" y="290946"/>
                </a:cubicBezTo>
                <a:cubicBezTo>
                  <a:pt x="356210" y="305998"/>
                  <a:pt x="368928" y="321641"/>
                  <a:pt x="385231" y="332509"/>
                </a:cubicBezTo>
                <a:cubicBezTo>
                  <a:pt x="397382" y="340610"/>
                  <a:pt x="412940" y="341746"/>
                  <a:pt x="426794" y="346364"/>
                </a:cubicBezTo>
                <a:cubicBezTo>
                  <a:pt x="468828" y="472460"/>
                  <a:pt x="404355" y="273322"/>
                  <a:pt x="454503" y="457200"/>
                </a:cubicBezTo>
                <a:cubicBezTo>
                  <a:pt x="462188" y="485379"/>
                  <a:pt x="472976" y="512618"/>
                  <a:pt x="482212" y="540327"/>
                </a:cubicBezTo>
                <a:lnTo>
                  <a:pt x="509921" y="623455"/>
                </a:lnTo>
                <a:lnTo>
                  <a:pt x="523776" y="665018"/>
                </a:lnTo>
                <a:cubicBezTo>
                  <a:pt x="528394" y="678873"/>
                  <a:pt x="529530" y="694431"/>
                  <a:pt x="537631" y="706582"/>
                </a:cubicBezTo>
                <a:lnTo>
                  <a:pt x="565340" y="748146"/>
                </a:lnTo>
                <a:cubicBezTo>
                  <a:pt x="569958" y="762000"/>
                  <a:pt x="570071" y="778305"/>
                  <a:pt x="579194" y="789709"/>
                </a:cubicBezTo>
                <a:cubicBezTo>
                  <a:pt x="589596" y="802711"/>
                  <a:pt x="611933" y="803298"/>
                  <a:pt x="620758" y="817418"/>
                </a:cubicBezTo>
                <a:cubicBezTo>
                  <a:pt x="636238" y="842186"/>
                  <a:pt x="648467" y="900546"/>
                  <a:pt x="648467" y="900546"/>
                </a:cubicBezTo>
                <a:cubicBezTo>
                  <a:pt x="547276" y="934276"/>
                  <a:pt x="593676" y="935339"/>
                  <a:pt x="509921" y="914400"/>
                </a:cubicBezTo>
                <a:cubicBezTo>
                  <a:pt x="500685" y="900545"/>
                  <a:pt x="488975" y="888052"/>
                  <a:pt x="482212" y="872836"/>
                </a:cubicBezTo>
                <a:cubicBezTo>
                  <a:pt x="470350" y="846146"/>
                  <a:pt x="470705" y="814011"/>
                  <a:pt x="454503" y="789709"/>
                </a:cubicBezTo>
                <a:cubicBezTo>
                  <a:pt x="419548" y="737277"/>
                  <a:pt x="438568" y="759920"/>
                  <a:pt x="399085" y="720436"/>
                </a:cubicBezTo>
                <a:cubicBezTo>
                  <a:pt x="394467" y="706582"/>
                  <a:pt x="392745" y="691396"/>
                  <a:pt x="385231" y="678873"/>
                </a:cubicBezTo>
                <a:cubicBezTo>
                  <a:pt x="378510" y="667672"/>
                  <a:pt x="365681" y="661364"/>
                  <a:pt x="357521" y="651164"/>
                </a:cubicBezTo>
                <a:cubicBezTo>
                  <a:pt x="347119" y="638162"/>
                  <a:pt x="339048" y="623455"/>
                  <a:pt x="329812" y="609600"/>
                </a:cubicBezTo>
                <a:cubicBezTo>
                  <a:pt x="325194" y="595745"/>
                  <a:pt x="322489" y="581098"/>
                  <a:pt x="315958" y="568036"/>
                </a:cubicBezTo>
                <a:cubicBezTo>
                  <a:pt x="296670" y="529460"/>
                  <a:pt x="277324" y="515548"/>
                  <a:pt x="246685" y="484909"/>
                </a:cubicBezTo>
                <a:cubicBezTo>
                  <a:pt x="242067" y="471055"/>
                  <a:pt x="239362" y="456408"/>
                  <a:pt x="232831" y="443346"/>
                </a:cubicBezTo>
                <a:cubicBezTo>
                  <a:pt x="225384" y="428453"/>
                  <a:pt x="210968" y="417373"/>
                  <a:pt x="205121" y="401782"/>
                </a:cubicBezTo>
                <a:cubicBezTo>
                  <a:pt x="171684" y="312616"/>
                  <a:pt x="223976" y="343411"/>
                  <a:pt x="149703" y="318655"/>
                </a:cubicBezTo>
                <a:cubicBezTo>
                  <a:pt x="114881" y="214183"/>
                  <a:pt x="165905" y="338907"/>
                  <a:pt x="94285" y="249382"/>
                </a:cubicBezTo>
                <a:cubicBezTo>
                  <a:pt x="85162" y="237978"/>
                  <a:pt x="87945" y="220341"/>
                  <a:pt x="80431" y="207818"/>
                </a:cubicBezTo>
                <a:cubicBezTo>
                  <a:pt x="73710" y="196617"/>
                  <a:pt x="61958" y="189345"/>
                  <a:pt x="52721" y="180109"/>
                </a:cubicBezTo>
                <a:cubicBezTo>
                  <a:pt x="48103" y="166255"/>
                  <a:pt x="42879" y="152588"/>
                  <a:pt x="38867" y="138546"/>
                </a:cubicBezTo>
                <a:cubicBezTo>
                  <a:pt x="33636" y="120237"/>
                  <a:pt x="32513" y="100629"/>
                  <a:pt x="25012" y="83127"/>
                </a:cubicBezTo>
                <a:cubicBezTo>
                  <a:pt x="-1995" y="20111"/>
                  <a:pt x="-14132" y="64433"/>
                  <a:pt x="25012" y="0"/>
                </a:cubicBezTo>
                <a:close/>
              </a:path>
            </a:pathLst>
          </a:cu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308763" y="4765964"/>
            <a:ext cx="706582" cy="886691"/>
          </a:xfrm>
          <a:custGeom>
            <a:avLst/>
            <a:gdLst>
              <a:gd name="connsiteX0" fmla="*/ 124691 w 706582"/>
              <a:gd name="connsiteY0" fmla="*/ 0 h 886691"/>
              <a:gd name="connsiteX1" fmla="*/ 124691 w 706582"/>
              <a:gd name="connsiteY1" fmla="*/ 0 h 886691"/>
              <a:gd name="connsiteX2" fmla="*/ 235527 w 706582"/>
              <a:gd name="connsiteY2" fmla="*/ 41563 h 886691"/>
              <a:gd name="connsiteX3" fmla="*/ 360218 w 706582"/>
              <a:gd name="connsiteY3" fmla="*/ 193963 h 886691"/>
              <a:gd name="connsiteX4" fmla="*/ 401782 w 706582"/>
              <a:gd name="connsiteY4" fmla="*/ 249381 h 886691"/>
              <a:gd name="connsiteX5" fmla="*/ 457200 w 706582"/>
              <a:gd name="connsiteY5" fmla="*/ 332509 h 886691"/>
              <a:gd name="connsiteX6" fmla="*/ 498764 w 706582"/>
              <a:gd name="connsiteY6" fmla="*/ 387927 h 886691"/>
              <a:gd name="connsiteX7" fmla="*/ 540327 w 706582"/>
              <a:gd name="connsiteY7" fmla="*/ 429491 h 886691"/>
              <a:gd name="connsiteX8" fmla="*/ 609600 w 706582"/>
              <a:gd name="connsiteY8" fmla="*/ 540327 h 886691"/>
              <a:gd name="connsiteX9" fmla="*/ 665018 w 706582"/>
              <a:gd name="connsiteY9" fmla="*/ 623454 h 886691"/>
              <a:gd name="connsiteX10" fmla="*/ 706582 w 706582"/>
              <a:gd name="connsiteY10" fmla="*/ 706581 h 886691"/>
              <a:gd name="connsiteX11" fmla="*/ 692727 w 706582"/>
              <a:gd name="connsiteY11" fmla="*/ 803563 h 886691"/>
              <a:gd name="connsiteX12" fmla="*/ 637309 w 706582"/>
              <a:gd name="connsiteY12" fmla="*/ 831272 h 886691"/>
              <a:gd name="connsiteX13" fmla="*/ 568037 w 706582"/>
              <a:gd name="connsiteY13" fmla="*/ 886691 h 886691"/>
              <a:gd name="connsiteX14" fmla="*/ 457200 w 706582"/>
              <a:gd name="connsiteY14" fmla="*/ 872836 h 886691"/>
              <a:gd name="connsiteX15" fmla="*/ 443346 w 706582"/>
              <a:gd name="connsiteY15" fmla="*/ 803563 h 886691"/>
              <a:gd name="connsiteX16" fmla="*/ 401782 w 706582"/>
              <a:gd name="connsiteY16" fmla="*/ 762000 h 886691"/>
              <a:gd name="connsiteX17" fmla="*/ 387927 w 706582"/>
              <a:gd name="connsiteY17" fmla="*/ 720436 h 886691"/>
              <a:gd name="connsiteX18" fmla="*/ 290946 w 706582"/>
              <a:gd name="connsiteY18" fmla="*/ 595745 h 886691"/>
              <a:gd name="connsiteX19" fmla="*/ 235527 w 706582"/>
              <a:gd name="connsiteY19" fmla="*/ 471054 h 886691"/>
              <a:gd name="connsiteX20" fmla="*/ 221673 w 706582"/>
              <a:gd name="connsiteY20" fmla="*/ 429491 h 886691"/>
              <a:gd name="connsiteX21" fmla="*/ 207818 w 706582"/>
              <a:gd name="connsiteY21" fmla="*/ 346363 h 886691"/>
              <a:gd name="connsiteX22" fmla="*/ 166255 w 706582"/>
              <a:gd name="connsiteY22" fmla="*/ 263236 h 886691"/>
              <a:gd name="connsiteX23" fmla="*/ 124691 w 706582"/>
              <a:gd name="connsiteY23" fmla="*/ 235527 h 886691"/>
              <a:gd name="connsiteX24" fmla="*/ 96982 w 706582"/>
              <a:gd name="connsiteY24" fmla="*/ 152400 h 886691"/>
              <a:gd name="connsiteX25" fmla="*/ 41564 w 706582"/>
              <a:gd name="connsiteY25" fmla="*/ 69272 h 886691"/>
              <a:gd name="connsiteX26" fmla="*/ 0 w 706582"/>
              <a:gd name="connsiteY26" fmla="*/ 0 h 886691"/>
              <a:gd name="connsiteX27" fmla="*/ 0 w 706582"/>
              <a:gd name="connsiteY27" fmla="*/ 0 h 886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06582" h="886691">
                <a:moveTo>
                  <a:pt x="124691" y="0"/>
                </a:moveTo>
                <a:lnTo>
                  <a:pt x="124691" y="0"/>
                </a:lnTo>
                <a:cubicBezTo>
                  <a:pt x="161636" y="13854"/>
                  <a:pt x="202336" y="20226"/>
                  <a:pt x="235527" y="41563"/>
                </a:cubicBezTo>
                <a:cubicBezTo>
                  <a:pt x="312593" y="91105"/>
                  <a:pt x="315744" y="127252"/>
                  <a:pt x="360218" y="193963"/>
                </a:cubicBezTo>
                <a:cubicBezTo>
                  <a:pt x="373027" y="213176"/>
                  <a:pt x="387927" y="230908"/>
                  <a:pt x="401782" y="249381"/>
                </a:cubicBezTo>
                <a:cubicBezTo>
                  <a:pt x="425349" y="320080"/>
                  <a:pt x="400594" y="266468"/>
                  <a:pt x="457200" y="332509"/>
                </a:cubicBezTo>
                <a:cubicBezTo>
                  <a:pt x="472227" y="350041"/>
                  <a:pt x="483737" y="370395"/>
                  <a:pt x="498764" y="387927"/>
                </a:cubicBezTo>
                <a:cubicBezTo>
                  <a:pt x="511515" y="402803"/>
                  <a:pt x="527576" y="414615"/>
                  <a:pt x="540327" y="429491"/>
                </a:cubicBezTo>
                <a:cubicBezTo>
                  <a:pt x="604650" y="504535"/>
                  <a:pt x="562292" y="461480"/>
                  <a:pt x="609600" y="540327"/>
                </a:cubicBezTo>
                <a:cubicBezTo>
                  <a:pt x="626734" y="568883"/>
                  <a:pt x="654487" y="591861"/>
                  <a:pt x="665018" y="623454"/>
                </a:cubicBezTo>
                <a:cubicBezTo>
                  <a:pt x="684139" y="680814"/>
                  <a:pt x="670772" y="652867"/>
                  <a:pt x="706582" y="706581"/>
                </a:cubicBezTo>
                <a:cubicBezTo>
                  <a:pt x="701964" y="738908"/>
                  <a:pt x="708586" y="775017"/>
                  <a:pt x="692727" y="803563"/>
                </a:cubicBezTo>
                <a:cubicBezTo>
                  <a:pt x="682697" y="821617"/>
                  <a:pt x="655241" y="821025"/>
                  <a:pt x="637309" y="831272"/>
                </a:cubicBezTo>
                <a:cubicBezTo>
                  <a:pt x="596529" y="854575"/>
                  <a:pt x="598380" y="856347"/>
                  <a:pt x="568037" y="886691"/>
                </a:cubicBezTo>
                <a:cubicBezTo>
                  <a:pt x="531091" y="882073"/>
                  <a:pt x="488180" y="893489"/>
                  <a:pt x="457200" y="872836"/>
                </a:cubicBezTo>
                <a:cubicBezTo>
                  <a:pt x="437607" y="859774"/>
                  <a:pt x="453877" y="824625"/>
                  <a:pt x="443346" y="803563"/>
                </a:cubicBezTo>
                <a:cubicBezTo>
                  <a:pt x="434584" y="786038"/>
                  <a:pt x="415637" y="775854"/>
                  <a:pt x="401782" y="762000"/>
                </a:cubicBezTo>
                <a:cubicBezTo>
                  <a:pt x="397164" y="748145"/>
                  <a:pt x="396028" y="732587"/>
                  <a:pt x="387927" y="720436"/>
                </a:cubicBezTo>
                <a:cubicBezTo>
                  <a:pt x="340112" y="648713"/>
                  <a:pt x="327834" y="706410"/>
                  <a:pt x="290946" y="595745"/>
                </a:cubicBezTo>
                <a:cubicBezTo>
                  <a:pt x="257971" y="496821"/>
                  <a:pt x="279439" y="536920"/>
                  <a:pt x="235527" y="471054"/>
                </a:cubicBezTo>
                <a:cubicBezTo>
                  <a:pt x="230909" y="457200"/>
                  <a:pt x="224841" y="443747"/>
                  <a:pt x="221673" y="429491"/>
                </a:cubicBezTo>
                <a:cubicBezTo>
                  <a:pt x="215579" y="402068"/>
                  <a:pt x="213912" y="373786"/>
                  <a:pt x="207818" y="346363"/>
                </a:cubicBezTo>
                <a:cubicBezTo>
                  <a:pt x="201379" y="317388"/>
                  <a:pt x="187606" y="284587"/>
                  <a:pt x="166255" y="263236"/>
                </a:cubicBezTo>
                <a:cubicBezTo>
                  <a:pt x="154481" y="251462"/>
                  <a:pt x="138546" y="244763"/>
                  <a:pt x="124691" y="235527"/>
                </a:cubicBezTo>
                <a:cubicBezTo>
                  <a:pt x="115455" y="207818"/>
                  <a:pt x="113183" y="176702"/>
                  <a:pt x="96982" y="152400"/>
                </a:cubicBezTo>
                <a:cubicBezTo>
                  <a:pt x="78509" y="124691"/>
                  <a:pt x="52096" y="100865"/>
                  <a:pt x="41564" y="69272"/>
                </a:cubicBezTo>
                <a:cubicBezTo>
                  <a:pt x="23578" y="15317"/>
                  <a:pt x="38035" y="38035"/>
                  <a:pt x="0" y="0"/>
                </a:cubicBezTo>
                <a:lnTo>
                  <a:pt x="0" y="0"/>
                </a:lnTo>
              </a:path>
            </a:pathLst>
          </a:cu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93964" y="4779818"/>
            <a:ext cx="5458691" cy="84512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83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Proposed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global workload</a:t>
            </a:r>
          </a:p>
          <a:p>
            <a:r>
              <a:rPr lang="en-US" dirty="0" smtClean="0"/>
              <a:t>Merge algorithm is serial and can have CPU as its more natural venue</a:t>
            </a:r>
          </a:p>
          <a:p>
            <a:r>
              <a:rPr lang="en-US" dirty="0" smtClean="0"/>
              <a:t>Communication between CPU and GPU for merge stage is faster on integrated platform through on-chip memory bus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8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Speedup over pure GPU implementation on Discrete Platform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3728985"/>
              </p:ext>
            </p:extLst>
          </p:nvPr>
        </p:nvGraphicFramePr>
        <p:xfrm>
          <a:off x="942109" y="1603601"/>
          <a:ext cx="6761018" cy="3952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5721927" y="4073236"/>
            <a:ext cx="1911928" cy="526473"/>
          </a:xfrm>
          <a:prstGeom prst="ellipse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6816438" y="4613564"/>
            <a:ext cx="471053" cy="78970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539345" y="5389418"/>
            <a:ext cx="1884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worse than 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846729"/>
              </p:ext>
            </p:extLst>
          </p:nvPr>
        </p:nvGraphicFramePr>
        <p:xfrm>
          <a:off x="796452" y="1842119"/>
          <a:ext cx="7253040" cy="411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62405"/>
              </p:ext>
            </p:extLst>
          </p:nvPr>
        </p:nvGraphicFramePr>
        <p:xfrm>
          <a:off x="1007918" y="1823068"/>
          <a:ext cx="7250909" cy="4221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9525"/>
              </p:ext>
            </p:extLst>
          </p:nvPr>
        </p:nvGraphicFramePr>
        <p:xfrm>
          <a:off x="997527" y="1842119"/>
          <a:ext cx="7250909" cy="411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Breakdown for States Update / Sort / CPU Merge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379996"/>
              </p:ext>
            </p:extLst>
          </p:nvPr>
        </p:nvGraphicFramePr>
        <p:xfrm>
          <a:off x="997527" y="1842119"/>
          <a:ext cx="7250909" cy="411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098126"/>
              </p:ext>
            </p:extLst>
          </p:nvPr>
        </p:nvGraphicFramePr>
        <p:xfrm>
          <a:off x="796452" y="1842119"/>
          <a:ext cx="7253040" cy="411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432380"/>
              </p:ext>
            </p:extLst>
          </p:nvPr>
        </p:nvGraphicFramePr>
        <p:xfrm>
          <a:off x="1007918" y="1823068"/>
          <a:ext cx="7250909" cy="4221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Breakdown for States Update / Sort / CPU Merge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79" t="33333" r="31730" b="50397"/>
          <a:stretch/>
        </p:blipFill>
        <p:spPr bwMode="auto">
          <a:xfrm>
            <a:off x="2510971" y="1915886"/>
            <a:ext cx="3931393" cy="15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27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706583" y="2687782"/>
            <a:ext cx="2923308" cy="3034145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Discrete Heterogeneous Architectures</a:t>
            </a:r>
            <a:endParaRPr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Discrete GPU and CPU connected by </a:t>
            </a:r>
            <a:r>
              <a:rPr lang="en-US" dirty="0" err="1" smtClean="0">
                <a:ea typeface="ＭＳ Ｐゴシック" pitchFamily="34" charset="-128"/>
              </a:rPr>
              <a:t>PCIe</a:t>
            </a:r>
            <a:r>
              <a:rPr lang="en-US" dirty="0" smtClean="0">
                <a:ea typeface="ＭＳ Ｐゴシック" pitchFamily="34" charset="-128"/>
              </a:rPr>
              <a:t> bus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Powerful GPUs and CPUs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Slow </a:t>
            </a:r>
            <a:r>
              <a:rPr lang="en-US" dirty="0" err="1" smtClean="0">
                <a:ea typeface="ＭＳ Ｐゴシック" pitchFamily="34" charset="-128"/>
              </a:rPr>
              <a:t>PCIe</a:t>
            </a:r>
            <a:r>
              <a:rPr lang="en-US" dirty="0" smtClean="0">
                <a:ea typeface="ＭＳ Ｐゴシック" pitchFamily="34" charset="-128"/>
              </a:rPr>
              <a:t> bus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914399" y="2909455"/>
            <a:ext cx="1136073" cy="540327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 Unit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14399" y="3588328"/>
            <a:ext cx="1136073" cy="540327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 Unit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14399" y="4253346"/>
            <a:ext cx="1136073" cy="540327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 Unit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2285999" y="2909455"/>
            <a:ext cx="1136073" cy="540327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 Unit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285999" y="3588328"/>
            <a:ext cx="1136073" cy="540327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 Unit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285999" y="4253346"/>
            <a:ext cx="1136073" cy="540327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 Unit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914399" y="4932219"/>
            <a:ext cx="1136073" cy="540327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 Unit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2285999" y="4932219"/>
            <a:ext cx="1136073" cy="540327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 Unit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823854" y="2909455"/>
            <a:ext cx="443347" cy="2576945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Device Memory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1273" y="5971309"/>
            <a:ext cx="353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GPU (e.g. AMD Southern Island)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165" y="3200400"/>
            <a:ext cx="2305050" cy="1981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929745" y="5985164"/>
            <a:ext cx="284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CPU (e.g. Intel Core i7)</a:t>
            </a:r>
            <a:endParaRPr lang="en-US" dirty="0"/>
          </a:p>
        </p:txBody>
      </p:sp>
      <p:sp>
        <p:nvSpPr>
          <p:cNvPr id="17" name="Left-Right Arrow 16"/>
          <p:cNvSpPr/>
          <p:nvPr/>
        </p:nvSpPr>
        <p:spPr bwMode="auto">
          <a:xfrm>
            <a:off x="4475019" y="4045527"/>
            <a:ext cx="1440873" cy="346364"/>
          </a:xfrm>
          <a:prstGeom prst="leftRightArrow">
            <a:avLst/>
          </a:prstGeom>
          <a:ln>
            <a:headEnd type="none" w="med" len="med"/>
            <a:tailEnd type="none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13565" y="3768437"/>
            <a:ext cx="1177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PCIe</a:t>
            </a:r>
            <a:r>
              <a:rPr lang="en-US" dirty="0" smtClean="0"/>
              <a:t> bus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6068291" y="2909455"/>
            <a:ext cx="443347" cy="2576945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Host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72238"/>
              </p:ext>
            </p:extLst>
          </p:nvPr>
        </p:nvGraphicFramePr>
        <p:xfrm>
          <a:off x="796452" y="1842119"/>
          <a:ext cx="7253040" cy="411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626302"/>
              </p:ext>
            </p:extLst>
          </p:nvPr>
        </p:nvGraphicFramePr>
        <p:xfrm>
          <a:off x="1007918" y="1823068"/>
          <a:ext cx="7250909" cy="4221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692164"/>
              </p:ext>
            </p:extLst>
          </p:nvPr>
        </p:nvGraphicFramePr>
        <p:xfrm>
          <a:off x="997527" y="1842119"/>
          <a:ext cx="7250909" cy="411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Breakdown for States Update / Sort / CPU Merge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79" t="33333" r="31730" b="50397"/>
          <a:stretch/>
        </p:blipFill>
        <p:spPr bwMode="auto">
          <a:xfrm>
            <a:off x="2510971" y="1915886"/>
            <a:ext cx="3931393" cy="15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99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Optimization of agent-based model on Integrated Architectures through traffic simulation problem</a:t>
            </a:r>
          </a:p>
          <a:p>
            <a:pPr lvl="1"/>
            <a:r>
              <a:rPr lang="en-US" dirty="0" smtClean="0"/>
              <a:t>Utilize computation capability of both CPU and GPU</a:t>
            </a:r>
          </a:p>
          <a:p>
            <a:pPr lvl="1"/>
            <a:r>
              <a:rPr lang="en-US" smtClean="0"/>
              <a:t>Memory </a:t>
            </a:r>
            <a:r>
              <a:rPr lang="en-US" dirty="0" smtClean="0"/>
              <a:t>access from host to device is faster through the on-chip memory bus</a:t>
            </a:r>
          </a:p>
          <a:p>
            <a:endParaRPr lang="en-US" dirty="0" smtClean="0"/>
          </a:p>
          <a:p>
            <a:r>
              <a:rPr lang="en-US" dirty="0" smtClean="0"/>
              <a:t>Provides insight to mapping traditional GPGPU applications to integrated architectures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ea typeface="ＭＳ Ｐゴシック" pitchFamily="34" charset="-128"/>
              </a:rPr>
              <a:t>Thank you!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ea typeface="ＭＳ Ｐゴシック" pitchFamily="34" charset="-128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Appendix: Traffic Simulation Models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75" y="1096963"/>
            <a:ext cx="8502650" cy="534478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Acceleration Model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Lane-changing Model</a:t>
            </a:r>
          </a:p>
          <a:p>
            <a:pPr lvl="1">
              <a:defRPr/>
            </a:pPr>
            <a:r>
              <a:rPr lang="en-US" sz="1800" dirty="0" smtClean="0"/>
              <a:t>Interact with front vehicle before/after lane-changing, back vehicle after lane-changing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i="1" dirty="0" smtClean="0"/>
              <a:t>		s’ &gt; </a:t>
            </a:r>
            <a:r>
              <a:rPr lang="en-US" sz="1600" i="1" dirty="0" err="1" smtClean="0"/>
              <a:t>minGap</a:t>
            </a:r>
            <a:endParaRPr lang="en-US" sz="1600" i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i="1" dirty="0" smtClean="0"/>
              <a:t>		s’’ &gt; </a:t>
            </a:r>
            <a:r>
              <a:rPr lang="en-US" sz="1600" i="1" dirty="0" err="1" smtClean="0"/>
              <a:t>minGap</a:t>
            </a:r>
            <a:endParaRPr lang="en-US" sz="1600" i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600" i="1" dirty="0" smtClean="0"/>
              <a:t>		</a:t>
            </a:r>
            <a:r>
              <a:rPr lang="en-US" sz="1600" i="1" dirty="0" err="1" smtClean="0"/>
              <a:t>acc</a:t>
            </a:r>
            <a:r>
              <a:rPr lang="en-US" sz="1600" i="1" dirty="0" smtClean="0"/>
              <a:t>' (M') - </a:t>
            </a:r>
            <a:r>
              <a:rPr lang="en-US" sz="1600" i="1" dirty="0" err="1" smtClean="0"/>
              <a:t>acc</a:t>
            </a:r>
            <a:r>
              <a:rPr lang="en-US" sz="1600" i="1" dirty="0" smtClean="0"/>
              <a:t> (M) &gt; p [ </a:t>
            </a:r>
            <a:r>
              <a:rPr lang="en-US" sz="1600" i="1" dirty="0" err="1" smtClean="0"/>
              <a:t>acc</a:t>
            </a:r>
            <a:r>
              <a:rPr lang="en-US" sz="1600" i="1" dirty="0" smtClean="0"/>
              <a:t> (B') - </a:t>
            </a:r>
            <a:r>
              <a:rPr lang="en-US" sz="1600" i="1" dirty="0" err="1" smtClean="0"/>
              <a:t>acc</a:t>
            </a:r>
            <a:r>
              <a:rPr lang="en-US" sz="1600" i="1" dirty="0" smtClean="0"/>
              <a:t>' (B') ] + </a:t>
            </a:r>
            <a:r>
              <a:rPr lang="en-US" sz="1600" i="1" dirty="0" err="1" smtClean="0"/>
              <a:t>a</a:t>
            </a:r>
            <a:r>
              <a:rPr lang="en-US" sz="1600" i="1" baseline="-25000" dirty="0" err="1" smtClean="0"/>
              <a:t>thr</a:t>
            </a:r>
            <a:endParaRPr lang="en-US" sz="1600" i="1" baseline="-25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1600" i="1" baseline="-250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1600" i="1" baseline="-25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1600" i="1" baseline="-250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1600" i="1" baseline="-25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1600" i="1" baseline="-250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1600" i="1" baseline="-25000" dirty="0" smtClean="0"/>
          </a:p>
          <a:p>
            <a:pPr marL="0" indent="0">
              <a:buNone/>
              <a:defRPr/>
            </a:pPr>
            <a:r>
              <a:rPr lang="en-US" sz="1400" dirty="0" smtClean="0"/>
              <a:t>Reference: 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Martin </a:t>
            </a:r>
            <a:r>
              <a:rPr lang="en-US" sz="1400" dirty="0" err="1"/>
              <a:t>Treiber</a:t>
            </a:r>
            <a:r>
              <a:rPr lang="en-US" sz="1400" dirty="0"/>
              <a:t> and </a:t>
            </a:r>
            <a:r>
              <a:rPr lang="en-US" sz="1400" dirty="0" smtClean="0"/>
              <a:t>Arne </a:t>
            </a:r>
            <a:r>
              <a:rPr lang="en-US" sz="1400" dirty="0" err="1"/>
              <a:t>Kesting</a:t>
            </a:r>
            <a:r>
              <a:rPr lang="en-US" sz="1400" dirty="0"/>
              <a:t>. An open-source microscopic traffic simulator. </a:t>
            </a:r>
            <a:r>
              <a:rPr lang="en-US" sz="1400" dirty="0" smtClean="0"/>
              <a:t>Intelligent Transportation </a:t>
            </a:r>
            <a:r>
              <a:rPr lang="en-US" sz="1400" dirty="0"/>
              <a:t>Systems Magazine, 2(3):6{13, Fall 2010</a:t>
            </a:r>
            <a:r>
              <a:rPr lang="en-US" sz="1400" dirty="0" smtClean="0"/>
              <a:t>.</a:t>
            </a:r>
            <a:endParaRPr lang="en-US" sz="2000" dirty="0" smtClean="0"/>
          </a:p>
          <a:p>
            <a:pPr>
              <a:defRPr/>
            </a:pPr>
            <a:endParaRPr lang="en-US" sz="2000" dirty="0" smtClean="0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42" t="77705" r="39569" b="15530"/>
          <a:stretch>
            <a:fillRect/>
          </a:stretch>
        </p:blipFill>
        <p:spPr bwMode="auto">
          <a:xfrm>
            <a:off x="2724150" y="4584573"/>
            <a:ext cx="30003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676525" y="5589460"/>
            <a:ext cx="30956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Oval 7"/>
          <p:cNvSpPr>
            <a:spLocks noChangeArrowheads="1"/>
          </p:cNvSpPr>
          <p:nvPr/>
        </p:nvSpPr>
        <p:spPr bwMode="auto">
          <a:xfrm>
            <a:off x="4224338" y="4960810"/>
            <a:ext cx="528637" cy="25717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45714" rIns="228600" bIns="45714" anchor="ctr"/>
          <a:lstStyle/>
          <a:p>
            <a:pPr marL="1588" indent="-1588" algn="ctr" defTabSz="912813"/>
            <a:endParaRPr lang="en-US" b="1"/>
          </a:p>
        </p:txBody>
      </p:sp>
      <p:cxnSp>
        <p:nvCxnSpPr>
          <p:cNvPr id="10" name="Straight Arrow Connector 9"/>
          <p:cNvCxnSpPr>
            <a:stCxn id="10246" idx="0"/>
          </p:cNvCxnSpPr>
          <p:nvPr/>
        </p:nvCxnSpPr>
        <p:spPr>
          <a:xfrm flipH="1" flipV="1">
            <a:off x="4487863" y="4768723"/>
            <a:ext cx="1587" cy="192087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10"/>
          <p:cNvSpPr txBox="1">
            <a:spLocks noChangeArrowheads="1"/>
          </p:cNvSpPr>
          <p:nvPr/>
        </p:nvSpPr>
        <p:spPr bwMode="auto">
          <a:xfrm>
            <a:off x="5124450" y="4400423"/>
            <a:ext cx="1200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acc’(M’)</a:t>
            </a:r>
          </a:p>
        </p:txBody>
      </p:sp>
      <p:sp>
        <p:nvSpPr>
          <p:cNvPr id="10249" name="TextBox 11"/>
          <p:cNvSpPr txBox="1">
            <a:spLocks noChangeArrowheads="1"/>
          </p:cNvSpPr>
          <p:nvPr/>
        </p:nvSpPr>
        <p:spPr bwMode="auto">
          <a:xfrm>
            <a:off x="5124450" y="5152898"/>
            <a:ext cx="1200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err="1">
                <a:cs typeface="Arial" charset="0"/>
              </a:rPr>
              <a:t>acc</a:t>
            </a:r>
            <a:r>
              <a:rPr lang="en-US" dirty="0">
                <a:cs typeface="Arial" charset="0"/>
              </a:rPr>
              <a:t>(M)</a:t>
            </a:r>
          </a:p>
        </p:txBody>
      </p:sp>
      <p:sp>
        <p:nvSpPr>
          <p:cNvPr id="10250" name="TextBox 12"/>
          <p:cNvSpPr txBox="1">
            <a:spLocks noChangeArrowheads="1"/>
          </p:cNvSpPr>
          <p:nvPr/>
        </p:nvSpPr>
        <p:spPr bwMode="auto">
          <a:xfrm>
            <a:off x="1847850" y="4314698"/>
            <a:ext cx="1200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cs typeface="Arial" charset="0"/>
              </a:rPr>
              <a:t>acc(B’), acc’(B’)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200650" y="4703635"/>
            <a:ext cx="400050" cy="257175"/>
          </a:xfrm>
          <a:prstGeom prst="ellipse">
            <a:avLst/>
          </a:prstGeom>
          <a:noFill/>
          <a:ln w="25400" algn="ctr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</p:spPr>
        <p:txBody>
          <a:bodyPr lIns="228600" tIns="45714" rIns="228600" bIns="45714" anchor="ctr"/>
          <a:lstStyle/>
          <a:p>
            <a:pPr marL="1588" indent="-1588" algn="ctr" defTabSz="913183">
              <a:defRPr/>
            </a:pPr>
            <a:endParaRPr lang="en-US" b="1" dirty="0"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153025" y="4960810"/>
            <a:ext cx="400050" cy="257175"/>
          </a:xfrm>
          <a:prstGeom prst="ellipse">
            <a:avLst/>
          </a:prstGeom>
          <a:noFill/>
          <a:ln w="25400" algn="ctr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</p:spPr>
        <p:txBody>
          <a:bodyPr lIns="228600" tIns="45714" rIns="228600" bIns="45714" anchor="ctr"/>
          <a:lstStyle/>
          <a:p>
            <a:pPr marL="1588" indent="-1588" algn="ctr" defTabSz="913183">
              <a:defRPr/>
            </a:pPr>
            <a:endParaRPr lang="en-US" b="1" dirty="0"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724150" y="4675060"/>
            <a:ext cx="400050" cy="258763"/>
          </a:xfrm>
          <a:prstGeom prst="ellipse">
            <a:avLst/>
          </a:prstGeom>
          <a:noFill/>
          <a:ln w="25400" algn="ctr">
            <a:solidFill>
              <a:schemeClr val="accent5">
                <a:lumMod val="75000"/>
              </a:schemeClr>
            </a:solidFill>
            <a:round/>
            <a:headEnd/>
            <a:tailEnd/>
          </a:ln>
          <a:effectLst/>
        </p:spPr>
        <p:txBody>
          <a:bodyPr lIns="228600" tIns="45714" rIns="228600" bIns="45714" anchor="ctr"/>
          <a:lstStyle/>
          <a:p>
            <a:pPr marL="1588" indent="-1588" algn="ctr" defTabSz="913183">
              <a:defRPr/>
            </a:pPr>
            <a:endParaRPr lang="en-US" b="1" dirty="0">
              <a:solidFill>
                <a:prstClr val="white"/>
              </a:solidFill>
              <a:cs typeface="Arial" charset="0"/>
            </a:endParaRPr>
          </a:p>
        </p:txBody>
      </p:sp>
      <p:cxnSp>
        <p:nvCxnSpPr>
          <p:cNvPr id="6" name="Straight Arrow Connector 5"/>
          <p:cNvCxnSpPr>
            <a:stCxn id="16" idx="6"/>
          </p:cNvCxnSpPr>
          <p:nvPr/>
        </p:nvCxnSpPr>
        <p:spPr>
          <a:xfrm flipV="1">
            <a:off x="3124200" y="4803648"/>
            <a:ext cx="1363663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87863" y="4803648"/>
            <a:ext cx="712787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6" name="TextBox 12"/>
          <p:cNvSpPr txBox="1">
            <a:spLocks noChangeArrowheads="1"/>
          </p:cNvSpPr>
          <p:nvPr/>
        </p:nvSpPr>
        <p:spPr bwMode="auto">
          <a:xfrm>
            <a:off x="3613150" y="4435348"/>
            <a:ext cx="385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s'</a:t>
            </a:r>
          </a:p>
        </p:txBody>
      </p:sp>
      <p:sp>
        <p:nvSpPr>
          <p:cNvPr id="10257" name="TextBox 12"/>
          <p:cNvSpPr txBox="1">
            <a:spLocks noChangeArrowheads="1"/>
          </p:cNvSpPr>
          <p:nvPr/>
        </p:nvSpPr>
        <p:spPr bwMode="auto">
          <a:xfrm>
            <a:off x="4651375" y="4435348"/>
            <a:ext cx="385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s''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9" name="Picture 3" descr="C:\Users\jinw\Google Drive\IDMssta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213" y="2176102"/>
            <a:ext cx="338931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 descr="C:\Users\jinw\Google Drive\IDMv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213" y="1574439"/>
            <a:ext cx="307498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Arrow Connector 20"/>
          <p:cNvCxnSpPr/>
          <p:nvPr/>
        </p:nvCxnSpPr>
        <p:spPr>
          <a:xfrm flipH="1">
            <a:off x="4029076" y="1246845"/>
            <a:ext cx="827087" cy="49586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65637" y="945220"/>
            <a:ext cx="1220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cs typeface="Arial" charset="0"/>
              </a:rPr>
              <a:t>velocity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037138" y="1342664"/>
            <a:ext cx="871537" cy="6699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889625" y="1037864"/>
            <a:ext cx="1477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cs typeface="Arial" charset="0"/>
              </a:rPr>
              <a:t>distance to front vehicle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410200" y="2041164"/>
            <a:ext cx="679450" cy="2000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9"/>
          <p:cNvSpPr txBox="1">
            <a:spLocks noChangeArrowheads="1"/>
          </p:cNvSpPr>
          <p:nvPr/>
        </p:nvSpPr>
        <p:spPr bwMode="auto">
          <a:xfrm>
            <a:off x="6089650" y="1745889"/>
            <a:ext cx="2330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cs typeface="Arial" charset="0"/>
              </a:rPr>
              <a:t>velocity difference from front vehicle</a:t>
            </a:r>
          </a:p>
        </p:txBody>
      </p:sp>
    </p:spTree>
    <p:extLst>
      <p:ext uri="{BB962C8B-B14F-4D97-AF65-F5344CB8AC3E}">
        <p14:creationId xmlns:p14="http://schemas.microsoft.com/office/powerpoint/2010/main" val="42385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Heterogeneous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 and GPU one the same die</a:t>
            </a:r>
          </a:p>
          <a:p>
            <a:pPr lvl="1"/>
            <a:r>
              <a:rPr lang="en-US" dirty="0" smtClean="0"/>
              <a:t>Less powerful CPU and GPU</a:t>
            </a:r>
          </a:p>
          <a:p>
            <a:pPr lvl="1"/>
            <a:r>
              <a:rPr lang="en-US" dirty="0" smtClean="0"/>
              <a:t>Faster On-chip Memory Bus</a:t>
            </a:r>
          </a:p>
          <a:p>
            <a:pPr lvl="1"/>
            <a:r>
              <a:rPr lang="en-US" dirty="0" smtClean="0"/>
              <a:t>E.g. AMD Fusion APU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92743" y="3022977"/>
            <a:ext cx="2923308" cy="1870363"/>
            <a:chOff x="1080656" y="2493818"/>
            <a:chExt cx="2923308" cy="1870363"/>
          </a:xfrm>
        </p:grpSpPr>
        <p:sp>
          <p:nvSpPr>
            <p:cNvPr id="5" name="Rectangle 4"/>
            <p:cNvSpPr/>
            <p:nvPr/>
          </p:nvSpPr>
          <p:spPr bwMode="auto">
            <a:xfrm>
              <a:off x="1080656" y="2493818"/>
              <a:ext cx="2923308" cy="1870363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GPU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288472" y="2923309"/>
              <a:ext cx="1136073" cy="540327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Compute Unit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288472" y="3602182"/>
              <a:ext cx="1136073" cy="540327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Compute Unit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660072" y="2923309"/>
              <a:ext cx="1136073" cy="540327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Compute Unit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660072" y="3602182"/>
              <a:ext cx="1136073" cy="540327"/>
            </a:xfrm>
            <a:prstGeom prst="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Compute Unit</a:t>
              </a:r>
              <a:endParaRPr lang="en-US" dirty="0"/>
            </a:p>
          </p:txBody>
        </p:sp>
      </p:grpSp>
      <p:sp>
        <p:nvSpPr>
          <p:cNvPr id="15" name="Rectangle 14"/>
          <p:cNvSpPr/>
          <p:nvPr/>
        </p:nvSpPr>
        <p:spPr bwMode="auto">
          <a:xfrm>
            <a:off x="4330450" y="3798832"/>
            <a:ext cx="1122219" cy="1039091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575868" y="5683051"/>
            <a:ext cx="5084619" cy="457200"/>
          </a:xfrm>
          <a:prstGeom prst="rect">
            <a:avLst/>
          </a:prstGeom>
          <a:ln>
            <a:headEnd type="none" w="med" len="med"/>
            <a:tailEnd type="none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Memory</a:t>
            </a:r>
            <a:endParaRPr lang="en-US" dirty="0"/>
          </a:p>
        </p:txBody>
      </p:sp>
      <p:sp>
        <p:nvSpPr>
          <p:cNvPr id="18" name="Left-Right Arrow 17"/>
          <p:cNvSpPr/>
          <p:nvPr/>
        </p:nvSpPr>
        <p:spPr bwMode="auto">
          <a:xfrm rot="5400000">
            <a:off x="1871270" y="5080380"/>
            <a:ext cx="706579" cy="360218"/>
          </a:xfrm>
          <a:prstGeom prst="leftRightArrow">
            <a:avLst/>
          </a:prstGeom>
          <a:ln>
            <a:headEnd type="none" w="med" len="med"/>
            <a:tailEnd type="none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 bwMode="auto">
          <a:xfrm rot="5400000">
            <a:off x="4545197" y="5080381"/>
            <a:ext cx="706579" cy="360218"/>
          </a:xfrm>
          <a:prstGeom prst="leftRightArrow">
            <a:avLst/>
          </a:prstGeom>
          <a:ln>
            <a:headEnd type="none" w="med" len="med"/>
            <a:tailEnd type="none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254788" y="1220789"/>
            <a:ext cx="3683000" cy="1828800"/>
            <a:chOff x="5254788" y="1220789"/>
            <a:chExt cx="3683000" cy="1828800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5254788" y="1220789"/>
              <a:ext cx="3683000" cy="342900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Physical Memory</a:t>
              </a:r>
              <a:endParaRPr lang="en-US" sz="1400" dirty="0"/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5254788" y="1716089"/>
              <a:ext cx="2006600" cy="0"/>
            </a:xfrm>
            <a:prstGeom prst="straightConnector1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7261388" y="1716089"/>
              <a:ext cx="1676400" cy="0"/>
            </a:xfrm>
            <a:prstGeom prst="straightConnector1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5737388" y="1606869"/>
              <a:ext cx="1155700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Host </a:t>
              </a:r>
              <a:r>
                <a:rPr lang="en-US" sz="1100" dirty="0" err="1" smtClean="0"/>
                <a:t>Mem</a:t>
              </a:r>
              <a:endParaRPr lang="en-US" sz="11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489988" y="1606869"/>
              <a:ext cx="1155700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err="1" smtClean="0"/>
                <a:t>Dev</a:t>
              </a:r>
              <a:r>
                <a:rPr lang="en-US" sz="1100" dirty="0" smtClean="0"/>
                <a:t> </a:t>
              </a:r>
              <a:r>
                <a:rPr lang="en-US" sz="1100" dirty="0" err="1" smtClean="0"/>
                <a:t>Mem</a:t>
              </a:r>
              <a:endParaRPr lang="en-US" sz="1100" dirty="0"/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5254788" y="2706689"/>
              <a:ext cx="1638300" cy="342900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dk1"/>
                  </a:solidFill>
                </a:rPr>
                <a:t>CPU</a:t>
              </a: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7921788" y="2706689"/>
              <a:ext cx="1016000" cy="342900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dk1"/>
                  </a:solidFill>
                </a:rPr>
                <a:t>GPU</a:t>
              </a: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6956588" y="2008189"/>
              <a:ext cx="838200" cy="1041400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dk1"/>
                  </a:solidFill>
                </a:rPr>
                <a:t>UNB</a:t>
              </a: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5254788" y="2008189"/>
              <a:ext cx="838200" cy="520700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dk1"/>
                  </a:solidFill>
                </a:rPr>
                <a:t>L2</a:t>
              </a: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6258088" y="2008189"/>
              <a:ext cx="635000" cy="520700"/>
            </a:xfrm>
            <a:prstGeom prst="roundRect">
              <a:avLst/>
            </a:prstGeom>
            <a:ln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dk1"/>
                  </a:solidFill>
                </a:rPr>
                <a:t>WC</a:t>
              </a: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6448588" y="1881189"/>
              <a:ext cx="1873199" cy="977900"/>
            </a:xfrm>
            <a:custGeom>
              <a:avLst/>
              <a:gdLst>
                <a:gd name="connsiteX0" fmla="*/ 0 w 1873199"/>
                <a:gd name="connsiteY0" fmla="*/ 977900 h 977900"/>
                <a:gd name="connsiteX1" fmla="*/ 1181100 w 1873199"/>
                <a:gd name="connsiteY1" fmla="*/ 800100 h 977900"/>
                <a:gd name="connsiteX2" fmla="*/ 1816100 w 1873199"/>
                <a:gd name="connsiteY2" fmla="*/ 800100 h 977900"/>
                <a:gd name="connsiteX3" fmla="*/ 1803400 w 1873199"/>
                <a:gd name="connsiteY3" fmla="*/ 0 h 97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73199" h="977900">
                  <a:moveTo>
                    <a:pt x="0" y="977900"/>
                  </a:moveTo>
                  <a:cubicBezTo>
                    <a:pt x="439208" y="903816"/>
                    <a:pt x="878417" y="829733"/>
                    <a:pt x="1181100" y="800100"/>
                  </a:cubicBezTo>
                  <a:cubicBezTo>
                    <a:pt x="1483783" y="770467"/>
                    <a:pt x="1712383" y="933450"/>
                    <a:pt x="1816100" y="800100"/>
                  </a:cubicBezTo>
                  <a:cubicBezTo>
                    <a:pt x="1919817" y="666750"/>
                    <a:pt x="1861608" y="333375"/>
                    <a:pt x="180340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5662168" y="1754189"/>
              <a:ext cx="2450120" cy="1288344"/>
            </a:xfrm>
            <a:custGeom>
              <a:avLst/>
              <a:gdLst>
                <a:gd name="connsiteX0" fmla="*/ 2450120 w 2450120"/>
                <a:gd name="connsiteY0" fmla="*/ 1117600 h 1288344"/>
                <a:gd name="connsiteX1" fmla="*/ 748320 w 2450120"/>
                <a:gd name="connsiteY1" fmla="*/ 1206500 h 1288344"/>
                <a:gd name="connsiteX2" fmla="*/ 11720 w 2450120"/>
                <a:gd name="connsiteY2" fmla="*/ 1219200 h 1288344"/>
                <a:gd name="connsiteX3" fmla="*/ 367320 w 2450120"/>
                <a:gd name="connsiteY3" fmla="*/ 279400 h 1288344"/>
                <a:gd name="connsiteX4" fmla="*/ 1294420 w 2450120"/>
                <a:gd name="connsiteY4" fmla="*/ 165100 h 1288344"/>
                <a:gd name="connsiteX5" fmla="*/ 1599220 w 2450120"/>
                <a:gd name="connsiteY5" fmla="*/ 622300 h 1288344"/>
                <a:gd name="connsiteX6" fmla="*/ 1827820 w 2450120"/>
                <a:gd name="connsiteY6" fmla="*/ 393700 h 1288344"/>
                <a:gd name="connsiteX7" fmla="*/ 1332520 w 2450120"/>
                <a:gd name="connsiteY7" fmla="*/ 0 h 1288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50120" h="1288344">
                  <a:moveTo>
                    <a:pt x="2450120" y="1117600"/>
                  </a:moveTo>
                  <a:lnTo>
                    <a:pt x="748320" y="1206500"/>
                  </a:lnTo>
                  <a:cubicBezTo>
                    <a:pt x="341920" y="1223433"/>
                    <a:pt x="75220" y="1373717"/>
                    <a:pt x="11720" y="1219200"/>
                  </a:cubicBezTo>
                  <a:cubicBezTo>
                    <a:pt x="-51780" y="1064683"/>
                    <a:pt x="153537" y="455083"/>
                    <a:pt x="367320" y="279400"/>
                  </a:cubicBezTo>
                  <a:cubicBezTo>
                    <a:pt x="581103" y="103717"/>
                    <a:pt x="1089104" y="107950"/>
                    <a:pt x="1294420" y="165100"/>
                  </a:cubicBezTo>
                  <a:cubicBezTo>
                    <a:pt x="1499736" y="222250"/>
                    <a:pt x="1510320" y="584200"/>
                    <a:pt x="1599220" y="622300"/>
                  </a:cubicBezTo>
                  <a:cubicBezTo>
                    <a:pt x="1688120" y="660400"/>
                    <a:pt x="1872270" y="497417"/>
                    <a:pt x="1827820" y="393700"/>
                  </a:cubicBezTo>
                  <a:cubicBezTo>
                    <a:pt x="1783370" y="289983"/>
                    <a:pt x="1557945" y="144991"/>
                    <a:pt x="1332520" y="0"/>
                  </a:cubicBez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8493288" y="1855789"/>
              <a:ext cx="127000" cy="825500"/>
            </a:xfrm>
            <a:custGeom>
              <a:avLst/>
              <a:gdLst>
                <a:gd name="connsiteX0" fmla="*/ 127000 w 127000"/>
                <a:gd name="connsiteY0" fmla="*/ 825500 h 825500"/>
                <a:gd name="connsiteX1" fmla="*/ 0 w 127000"/>
                <a:gd name="connsiteY1" fmla="*/ 0 h 82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0" h="825500">
                  <a:moveTo>
                    <a:pt x="127000" y="82550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 flipV="1">
              <a:off x="5508788" y="1716089"/>
              <a:ext cx="0" cy="1143000"/>
            </a:xfrm>
            <a:prstGeom prst="straightConnector1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7107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Agent-Base Model on Heterogeneous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Agent-based Model:</a:t>
            </a:r>
          </a:p>
          <a:p>
            <a:pPr lvl="1"/>
            <a:r>
              <a:rPr lang="en-US" dirty="0" smtClean="0"/>
              <a:t>Time-step or event-driven simulation of a group of agents with states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 Discrete GPU:</a:t>
            </a:r>
          </a:p>
          <a:p>
            <a:pPr lvl="1"/>
            <a:r>
              <a:rPr lang="en-US" dirty="0" smtClean="0"/>
              <a:t>Intrinsic Parallel structure for GPU implementations</a:t>
            </a:r>
          </a:p>
          <a:p>
            <a:pPr lvl="1"/>
            <a:r>
              <a:rPr lang="en-US" dirty="0" smtClean="0"/>
              <a:t>CPUs only transfer data and are idle most of time</a:t>
            </a:r>
          </a:p>
          <a:p>
            <a:r>
              <a:rPr lang="en-US" dirty="0" smtClean="0"/>
              <a:t>On Integrated Architectures:</a:t>
            </a:r>
          </a:p>
          <a:p>
            <a:pPr lvl="1"/>
            <a:r>
              <a:rPr lang="en-US" dirty="0" smtClean="0"/>
              <a:t>More computation capability can be extracted from CPU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1267688" y="1981199"/>
            <a:ext cx="1128159" cy="49876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/>
              <a:t>Agent States</a:t>
            </a:r>
            <a:endParaRPr lang="en-US" sz="1400" dirty="0"/>
          </a:p>
        </p:txBody>
      </p:sp>
      <p:sp>
        <p:nvSpPr>
          <p:cNvPr id="12" name="Oval 11"/>
          <p:cNvSpPr/>
          <p:nvPr/>
        </p:nvSpPr>
        <p:spPr bwMode="auto">
          <a:xfrm>
            <a:off x="1267688" y="2535381"/>
            <a:ext cx="1128159" cy="49876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/>
              <a:t>Agent States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 bwMode="auto">
          <a:xfrm>
            <a:off x="1267688" y="3131126"/>
            <a:ext cx="1128159" cy="498766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/>
              <a:t>Agent States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020290" y="1953490"/>
            <a:ext cx="403761" cy="169817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vert="vert" rtlCol="0" anchor="ctr"/>
          <a:lstStyle/>
          <a:p>
            <a:pPr algn="ctr"/>
            <a:r>
              <a:rPr lang="en-US" sz="1400" dirty="0" smtClean="0"/>
              <a:t>Transit Functions</a:t>
            </a:r>
            <a:endParaRPr lang="en-US" sz="1400" dirty="0"/>
          </a:p>
        </p:txBody>
      </p:sp>
      <p:sp>
        <p:nvSpPr>
          <p:cNvPr id="27" name="Oval 26"/>
          <p:cNvSpPr/>
          <p:nvPr/>
        </p:nvSpPr>
        <p:spPr bwMode="auto">
          <a:xfrm>
            <a:off x="4121730" y="1981199"/>
            <a:ext cx="1300350" cy="498765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/>
              <a:t>Updated States</a:t>
            </a:r>
            <a:endParaRPr lang="en-US" sz="1400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2348345" y="2216726"/>
            <a:ext cx="646956" cy="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403764" y="2784763"/>
            <a:ext cx="624054" cy="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2376054" y="3380509"/>
            <a:ext cx="628675" cy="99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4121730" y="2549236"/>
            <a:ext cx="1300350" cy="498765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/>
              <a:t>Updated States</a:t>
            </a:r>
            <a:endParaRPr lang="en-US" sz="1400" dirty="0"/>
          </a:p>
        </p:txBody>
      </p:sp>
      <p:sp>
        <p:nvSpPr>
          <p:cNvPr id="34" name="Oval 33"/>
          <p:cNvSpPr/>
          <p:nvPr/>
        </p:nvSpPr>
        <p:spPr bwMode="auto">
          <a:xfrm>
            <a:off x="4135584" y="3117271"/>
            <a:ext cx="1300350" cy="498765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/>
              <a:t>Updated States</a:t>
            </a:r>
            <a:endParaRPr lang="en-US" sz="1400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3456708" y="2216726"/>
            <a:ext cx="646956" cy="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3512127" y="2784763"/>
            <a:ext cx="624054" cy="1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3484417" y="3380509"/>
            <a:ext cx="628675" cy="990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Freeform 9"/>
          <p:cNvSpPr/>
          <p:nvPr/>
        </p:nvSpPr>
        <p:spPr bwMode="auto">
          <a:xfrm>
            <a:off x="727041" y="2566219"/>
            <a:ext cx="5441668" cy="1371600"/>
          </a:xfrm>
          <a:custGeom>
            <a:avLst/>
            <a:gdLst>
              <a:gd name="connsiteX0" fmla="*/ 4877346 w 5441668"/>
              <a:gd name="connsiteY0" fmla="*/ 14749 h 1371600"/>
              <a:gd name="connsiteX1" fmla="*/ 5423036 w 5441668"/>
              <a:gd name="connsiteY1" fmla="*/ 383458 h 1371600"/>
              <a:gd name="connsiteX2" fmla="*/ 5069075 w 5441668"/>
              <a:gd name="connsiteY2" fmla="*/ 1194620 h 1371600"/>
              <a:gd name="connsiteX3" fmla="*/ 2856817 w 5441668"/>
              <a:gd name="connsiteY3" fmla="*/ 1371600 h 1371600"/>
              <a:gd name="connsiteX4" fmla="*/ 379088 w 5441668"/>
              <a:gd name="connsiteY4" fmla="*/ 1194620 h 1371600"/>
              <a:gd name="connsiteX5" fmla="*/ 25127 w 5441668"/>
              <a:gd name="connsiteY5" fmla="*/ 339213 h 1371600"/>
              <a:gd name="connsiteX6" fmla="*/ 541320 w 5441668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668" h="1371600">
                <a:moveTo>
                  <a:pt x="4877346" y="14749"/>
                </a:moveTo>
                <a:cubicBezTo>
                  <a:pt x="5134213" y="100781"/>
                  <a:pt x="5391081" y="186813"/>
                  <a:pt x="5423036" y="383458"/>
                </a:cubicBezTo>
                <a:cubicBezTo>
                  <a:pt x="5454991" y="580103"/>
                  <a:pt x="5496778" y="1029930"/>
                  <a:pt x="5069075" y="1194620"/>
                </a:cubicBezTo>
                <a:cubicBezTo>
                  <a:pt x="4641372" y="1359310"/>
                  <a:pt x="3638481" y="1371600"/>
                  <a:pt x="2856817" y="1371600"/>
                </a:cubicBezTo>
                <a:cubicBezTo>
                  <a:pt x="2075153" y="1371600"/>
                  <a:pt x="851036" y="1366684"/>
                  <a:pt x="379088" y="1194620"/>
                </a:cubicBezTo>
                <a:cubicBezTo>
                  <a:pt x="-92860" y="1022556"/>
                  <a:pt x="-1912" y="538316"/>
                  <a:pt x="25127" y="339213"/>
                </a:cubicBezTo>
                <a:cubicBezTo>
                  <a:pt x="52166" y="140110"/>
                  <a:pt x="296743" y="70055"/>
                  <a:pt x="54132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Efficiently use integrated CPU-GPU architectures for agent-based model simulations</a:t>
            </a:r>
          </a:p>
          <a:p>
            <a:endParaRPr lang="en-US" dirty="0"/>
          </a:p>
          <a:p>
            <a:r>
              <a:rPr lang="en-US" dirty="0" smtClean="0"/>
              <a:t>Proposed: </a:t>
            </a:r>
          </a:p>
          <a:p>
            <a:pPr lvl="1"/>
            <a:r>
              <a:rPr lang="en-US" dirty="0" smtClean="0"/>
              <a:t>A massively parallel implementation of agent-based model on GPUs</a:t>
            </a:r>
          </a:p>
          <a:p>
            <a:pPr lvl="1"/>
            <a:r>
              <a:rPr lang="en-US" dirty="0" smtClean="0"/>
              <a:t>An optimization for integrated architectures that moves a portion of computation to CPU</a:t>
            </a:r>
          </a:p>
          <a:p>
            <a:pPr lvl="1"/>
            <a:endParaRPr lang="en-US" dirty="0"/>
          </a:p>
          <a:p>
            <a:r>
              <a:rPr lang="en-US" dirty="0" smtClean="0"/>
              <a:t>Uses Traffic Simulation as an example for Agent-based Model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 smtClean="0"/>
              <a:t>Traffic</a:t>
            </a:r>
            <a:r>
              <a:rPr lang="en-US" dirty="0" smtClean="0"/>
              <a:t> Simulation</a:t>
            </a:r>
            <a:endParaRPr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Agent-based Model Simulation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Two-lane Traffic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Depends on close neighbors</a:t>
            </a:r>
          </a:p>
          <a:p>
            <a:r>
              <a:rPr lang="en-US" dirty="0" smtClean="0">
                <a:ea typeface="ＭＳ Ｐゴシック" pitchFamily="34" charset="-128"/>
              </a:rPr>
              <a:t>States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velocity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xPosition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Lane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vehicleType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Transit Functions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Acceleration Function: Depends on preceding neighbor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Lane-change Function: Depends on preceding and back neighbor on both lanes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Three neighbors: Preceding neighbors in both lanes / back neighbor in the other lane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901" y="1527898"/>
            <a:ext cx="4540388" cy="201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 flipH="1" flipV="1">
            <a:off x="6442364" y="1177636"/>
            <a:ext cx="13854" cy="112221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6386946" y="789709"/>
            <a:ext cx="1662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Massively Parallel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 for states</a:t>
            </a:r>
          </a:p>
          <a:p>
            <a:pPr lvl="1"/>
            <a:r>
              <a:rPr lang="en-US" dirty="0" smtClean="0"/>
              <a:t>Structure of Arrays</a:t>
            </a:r>
          </a:p>
          <a:p>
            <a:pPr lvl="1"/>
            <a:r>
              <a:rPr lang="en-US" dirty="0" smtClean="0"/>
              <a:t>Sorted according to x positions</a:t>
            </a:r>
          </a:p>
          <a:p>
            <a:pPr lvl="1"/>
            <a:r>
              <a:rPr lang="en-US" dirty="0" smtClean="0"/>
              <a:t>Stored in Global Memory</a:t>
            </a:r>
          </a:p>
          <a:p>
            <a:r>
              <a:rPr lang="en-US" dirty="0" smtClean="0"/>
              <a:t>Mapping</a:t>
            </a:r>
          </a:p>
          <a:p>
            <a:pPr lvl="1"/>
            <a:r>
              <a:rPr lang="en-US" dirty="0" smtClean="0"/>
              <a:t>One work-item for one vehicle</a:t>
            </a:r>
          </a:p>
          <a:p>
            <a:pPr lvl="1"/>
            <a:r>
              <a:rPr lang="en-US" dirty="0" smtClean="0"/>
              <a:t>A work-group for a block of vehicles</a:t>
            </a:r>
          </a:p>
          <a:p>
            <a:r>
              <a:rPr lang="en-US" dirty="0" smtClean="0"/>
              <a:t>Three steps</a:t>
            </a:r>
          </a:p>
          <a:p>
            <a:pPr lvl="1"/>
            <a:r>
              <a:rPr lang="en-US" dirty="0" smtClean="0"/>
              <a:t>Locate Neighbors</a:t>
            </a:r>
          </a:p>
          <a:p>
            <a:pPr lvl="1"/>
            <a:r>
              <a:rPr lang="en-US" dirty="0" smtClean="0"/>
              <a:t>Update States</a:t>
            </a:r>
          </a:p>
          <a:p>
            <a:pPr lvl="1"/>
            <a:r>
              <a:rPr lang="en-US" dirty="0" smtClean="0"/>
              <a:t>Sort states according to x positions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596"/>
          <a:stretch/>
        </p:blipFill>
        <p:spPr bwMode="auto">
          <a:xfrm>
            <a:off x="4845627" y="1025669"/>
            <a:ext cx="3106882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 bwMode="auto">
          <a:xfrm flipV="1">
            <a:off x="2867891" y="4516582"/>
            <a:ext cx="914400" cy="166254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2854036" y="4267200"/>
            <a:ext cx="886691" cy="180109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821382" y="4973782"/>
            <a:ext cx="886691" cy="83127"/>
          </a:xfrm>
          <a:prstGeom prst="straightConnector1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990109" y="4281055"/>
            <a:ext cx="1634836" cy="374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Kernel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18909" y="4835237"/>
            <a:ext cx="1634836" cy="374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Kernel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4" r="15406"/>
          <a:stretch/>
        </p:blipFill>
        <p:spPr bwMode="auto">
          <a:xfrm>
            <a:off x="761999" y="2777612"/>
            <a:ext cx="7495311" cy="366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Locate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Target: locate neighbors from mixed lanes</a:t>
            </a:r>
          </a:p>
          <a:p>
            <a:r>
              <a:rPr lang="en-US" dirty="0" smtClean="0"/>
              <a:t>Two stages, both of which have BSP structure</a:t>
            </a:r>
          </a:p>
          <a:p>
            <a:pPr lvl="1"/>
            <a:r>
              <a:rPr lang="en-US" dirty="0" smtClean="0"/>
              <a:t>Stage 1: Locate group neighbors</a:t>
            </a:r>
          </a:p>
          <a:p>
            <a:pPr lvl="1"/>
            <a:r>
              <a:rPr lang="en-US" dirty="0" smtClean="0"/>
              <a:t>Stage 2: Locate individual neighbors within a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495675" y="5521903"/>
            <a:ext cx="504825" cy="84772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238750" y="5521903"/>
            <a:ext cx="647700" cy="84772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819274" y="5521903"/>
            <a:ext cx="1600201" cy="84772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886450" y="5521903"/>
            <a:ext cx="1714500" cy="84772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629275" y="5521904"/>
            <a:ext cx="257175" cy="4191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400425" y="5531428"/>
            <a:ext cx="295275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3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7663" y="1066801"/>
            <a:ext cx="2922010" cy="5060950"/>
          </a:xfrm>
        </p:spPr>
        <p:txBody>
          <a:bodyPr/>
          <a:lstStyle/>
          <a:p>
            <a:pPr lvl="1"/>
            <a:r>
              <a:rPr lang="en-US" dirty="0"/>
              <a:t>Stage 1: Locate group neighbors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Stage 2: Locate individual neighbors within a </a:t>
            </a:r>
            <a:r>
              <a:rPr lang="en-US" dirty="0" smtClean="0">
                <a:solidFill>
                  <a:srgbClr val="FF0000"/>
                </a:solidFill>
              </a:rPr>
              <a:t>group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Load group neighbors with current block to local memory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Locate Neighbors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FC28E2C-74B4-4A99-8B48-D552EED9D13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3" t="3695" b="37591"/>
          <a:stretch/>
        </p:blipFill>
        <p:spPr bwMode="auto">
          <a:xfrm>
            <a:off x="3990109" y="1481942"/>
            <a:ext cx="4308764" cy="372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4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c-redfox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4B1B7A46415B40BFB5FA6C8004ECA5" ma:contentTypeVersion="1" ma:contentTypeDescription="Create a new document." ma:contentTypeScope="" ma:versionID="ac3b19f409d7e963cd80e4dcd1b829f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B0842E0-4EA4-45E0-9D4D-9542BC76FC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FB2857-BEC0-44A3-89A3-40EA69AD1F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CC7BB7D-D8A5-40CF-8378-DCF4784832FA}">
  <ds:schemaRefs>
    <ds:schemaRef ds:uri="http://purl.org/dc/terms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lb-redfox-2013</Template>
  <TotalTime>3613</TotalTime>
  <Words>887</Words>
  <Application>Microsoft Office PowerPoint</Application>
  <PresentationFormat>On-screen Show (4:3)</PresentationFormat>
  <Paragraphs>237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Ariel</vt:lpstr>
      <vt:lpstr>ＭＳ Ｐゴシック</vt:lpstr>
      <vt:lpstr>Arial</vt:lpstr>
      <vt:lpstr>Calibri</vt:lpstr>
      <vt:lpstr>Tahoma</vt:lpstr>
      <vt:lpstr>Wingdings</vt:lpstr>
      <vt:lpstr>plc-redfox</vt:lpstr>
      <vt:lpstr>Accelerating Simulation of Agent-Based Models on Heterogeneous Architectures</vt:lpstr>
      <vt:lpstr>Discrete Heterogeneous Architectures</vt:lpstr>
      <vt:lpstr>Integrated Heterogeneous Architectures</vt:lpstr>
      <vt:lpstr>Agent-Base Model on Heterogeneous Architectures</vt:lpstr>
      <vt:lpstr>This Work</vt:lpstr>
      <vt:lpstr>Traffic Simulation</vt:lpstr>
      <vt:lpstr>GPU Massively Parallel Implementation</vt:lpstr>
      <vt:lpstr>Locate Neighbors</vt:lpstr>
      <vt:lpstr>Locate Neighbors Cont.</vt:lpstr>
      <vt:lpstr>Update States and Sort</vt:lpstr>
      <vt:lpstr>Experiments Platforms</vt:lpstr>
      <vt:lpstr>Performance for GPU Implementation</vt:lpstr>
      <vt:lpstr>Optimization for Integrated Architectures</vt:lpstr>
      <vt:lpstr>Optimization: Local Sort and CPU Merge</vt:lpstr>
      <vt:lpstr>Optimization: Local Sort and CPU Merge Cont.</vt:lpstr>
      <vt:lpstr>Benefit of Proposed Optimization</vt:lpstr>
      <vt:lpstr>Results</vt:lpstr>
      <vt:lpstr>Results Cont.</vt:lpstr>
      <vt:lpstr>Results Cont.</vt:lpstr>
      <vt:lpstr>Results Cont.</vt:lpstr>
      <vt:lpstr>Conclusion</vt:lpstr>
      <vt:lpstr>PowerPoint Presentation</vt:lpstr>
      <vt:lpstr>Appendix: Traffic Simulation Models</vt:lpstr>
    </vt:vector>
  </TitlesOfParts>
  <Company>Advanced Micro Devices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Italic 26pt)</dc:title>
  <dc:creator>Advanced Micro Devices</dc:creator>
  <cp:lastModifiedBy>Jin Wang</cp:lastModifiedBy>
  <cp:revision>340</cp:revision>
  <dcterms:created xsi:type="dcterms:W3CDTF">2011-05-24T21:17:05Z</dcterms:created>
  <dcterms:modified xsi:type="dcterms:W3CDTF">2013-03-17T02:13:19Z</dcterms:modified>
</cp:coreProperties>
</file>